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zdO8pwiAMzJy9Pd732pZg==" hashData="E4W3Gs7JOchtygGyoMmG8RkyFLd41XpPkdrMJnEDXQc5q5RjccYKFKbnRoQqLONuiJNXn8p6bcFACMFDBj0z3g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59" d="100"/>
          <a:sy n="59" d="100"/>
        </p:scale>
        <p:origin x="89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2683" y="7385184"/>
            <a:ext cx="9453245" cy="8255"/>
          </a:xfrm>
          <a:custGeom>
            <a:avLst/>
            <a:gdLst/>
            <a:ahLst/>
            <a:cxnLst/>
            <a:rect l="l" t="t" r="r" b="b"/>
            <a:pathLst>
              <a:path w="9453245" h="8254">
                <a:moveTo>
                  <a:pt x="0" y="8190"/>
                </a:moveTo>
                <a:lnTo>
                  <a:pt x="9453032" y="8190"/>
                </a:lnTo>
                <a:lnTo>
                  <a:pt x="9453032" y="0"/>
                </a:lnTo>
                <a:lnTo>
                  <a:pt x="0" y="0"/>
                </a:lnTo>
                <a:lnTo>
                  <a:pt x="0" y="8190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2683" y="1707323"/>
            <a:ext cx="9453245" cy="5346700"/>
          </a:xfrm>
          <a:custGeom>
            <a:avLst/>
            <a:gdLst/>
            <a:ahLst/>
            <a:cxnLst/>
            <a:rect l="l" t="t" r="r" b="b"/>
            <a:pathLst>
              <a:path w="9453245" h="5346700">
                <a:moveTo>
                  <a:pt x="0" y="5346514"/>
                </a:moveTo>
                <a:lnTo>
                  <a:pt x="9453032" y="5346514"/>
                </a:lnTo>
                <a:lnTo>
                  <a:pt x="9453032" y="0"/>
                </a:lnTo>
                <a:lnTo>
                  <a:pt x="0" y="0"/>
                </a:lnTo>
                <a:lnTo>
                  <a:pt x="0" y="5346514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9423" y="7053838"/>
            <a:ext cx="9446895" cy="331470"/>
          </a:xfrm>
          <a:custGeom>
            <a:avLst/>
            <a:gdLst/>
            <a:ahLst/>
            <a:cxnLst/>
            <a:rect l="l" t="t" r="r" b="b"/>
            <a:pathLst>
              <a:path w="9446895" h="331470">
                <a:moveTo>
                  <a:pt x="9446514" y="0"/>
                </a:moveTo>
                <a:lnTo>
                  <a:pt x="0" y="0"/>
                </a:lnTo>
                <a:lnTo>
                  <a:pt x="0" y="331347"/>
                </a:lnTo>
                <a:lnTo>
                  <a:pt x="9446514" y="331347"/>
                </a:lnTo>
                <a:lnTo>
                  <a:pt x="9446514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2683" y="382286"/>
            <a:ext cx="9446895" cy="7007859"/>
          </a:xfrm>
          <a:custGeom>
            <a:avLst/>
            <a:gdLst/>
            <a:ahLst/>
            <a:cxnLst/>
            <a:rect l="l" t="t" r="r" b="b"/>
            <a:pathLst>
              <a:path w="9446895" h="7007859">
                <a:moveTo>
                  <a:pt x="0" y="0"/>
                </a:moveTo>
                <a:lnTo>
                  <a:pt x="9446513" y="0"/>
                </a:lnTo>
                <a:lnTo>
                  <a:pt x="9446513" y="7007825"/>
                </a:lnTo>
                <a:lnTo>
                  <a:pt x="0" y="7007825"/>
                </a:lnTo>
                <a:lnTo>
                  <a:pt x="0" y="0"/>
                </a:lnTo>
                <a:close/>
              </a:path>
            </a:pathLst>
          </a:custGeom>
          <a:ln w="10192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02683" y="1582487"/>
            <a:ext cx="9446895" cy="0"/>
          </a:xfrm>
          <a:custGeom>
            <a:avLst/>
            <a:gdLst/>
            <a:ahLst/>
            <a:cxnLst/>
            <a:rect l="l" t="t" r="r" b="b"/>
            <a:pathLst>
              <a:path w="9446895">
                <a:moveTo>
                  <a:pt x="0" y="0"/>
                </a:moveTo>
                <a:lnTo>
                  <a:pt x="9446513" y="1"/>
                </a:lnTo>
              </a:path>
            </a:pathLst>
          </a:custGeom>
          <a:ln w="10195">
            <a:solidFill>
              <a:srgbClr val="7A97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703229" y="1239214"/>
            <a:ext cx="652145" cy="652780"/>
          </a:xfrm>
          <a:custGeom>
            <a:avLst/>
            <a:gdLst/>
            <a:ahLst/>
            <a:cxnLst/>
            <a:rect l="l" t="t" r="r" b="b"/>
            <a:pathLst>
              <a:path w="652145" h="652780">
                <a:moveTo>
                  <a:pt x="651929" y="326250"/>
                </a:moveTo>
                <a:lnTo>
                  <a:pt x="648398" y="278041"/>
                </a:lnTo>
                <a:lnTo>
                  <a:pt x="638124" y="232029"/>
                </a:lnTo>
                <a:lnTo>
                  <a:pt x="621639" y="188709"/>
                </a:lnTo>
                <a:lnTo>
                  <a:pt x="599414" y="148602"/>
                </a:lnTo>
                <a:lnTo>
                  <a:pt x="571982" y="112204"/>
                </a:lnTo>
                <a:lnTo>
                  <a:pt x="539826" y="80022"/>
                </a:lnTo>
                <a:lnTo>
                  <a:pt x="503453" y="52565"/>
                </a:lnTo>
                <a:lnTo>
                  <a:pt x="463384" y="30327"/>
                </a:lnTo>
                <a:lnTo>
                  <a:pt x="420103" y="13817"/>
                </a:lnTo>
                <a:lnTo>
                  <a:pt x="374129" y="3543"/>
                </a:lnTo>
                <a:lnTo>
                  <a:pt x="325970" y="0"/>
                </a:lnTo>
                <a:lnTo>
                  <a:pt x="277799" y="3543"/>
                </a:lnTo>
                <a:lnTo>
                  <a:pt x="231825" y="13817"/>
                </a:lnTo>
                <a:lnTo>
                  <a:pt x="188544" y="30327"/>
                </a:lnTo>
                <a:lnTo>
                  <a:pt x="148475" y="52565"/>
                </a:lnTo>
                <a:lnTo>
                  <a:pt x="112102" y="80022"/>
                </a:lnTo>
                <a:lnTo>
                  <a:pt x="79946" y="112204"/>
                </a:lnTo>
                <a:lnTo>
                  <a:pt x="52514" y="148602"/>
                </a:lnTo>
                <a:lnTo>
                  <a:pt x="30289" y="188709"/>
                </a:lnTo>
                <a:lnTo>
                  <a:pt x="13804" y="232029"/>
                </a:lnTo>
                <a:lnTo>
                  <a:pt x="3530" y="278041"/>
                </a:lnTo>
                <a:lnTo>
                  <a:pt x="0" y="326250"/>
                </a:lnTo>
                <a:lnTo>
                  <a:pt x="3530" y="374459"/>
                </a:lnTo>
                <a:lnTo>
                  <a:pt x="13804" y="420471"/>
                </a:lnTo>
                <a:lnTo>
                  <a:pt x="30289" y="463791"/>
                </a:lnTo>
                <a:lnTo>
                  <a:pt x="52514" y="503897"/>
                </a:lnTo>
                <a:lnTo>
                  <a:pt x="79946" y="540296"/>
                </a:lnTo>
                <a:lnTo>
                  <a:pt x="112102" y="572477"/>
                </a:lnTo>
                <a:lnTo>
                  <a:pt x="148475" y="599935"/>
                </a:lnTo>
                <a:lnTo>
                  <a:pt x="188544" y="622185"/>
                </a:lnTo>
                <a:lnTo>
                  <a:pt x="231825" y="638683"/>
                </a:lnTo>
                <a:lnTo>
                  <a:pt x="277799" y="648970"/>
                </a:lnTo>
                <a:lnTo>
                  <a:pt x="325970" y="652500"/>
                </a:lnTo>
                <a:lnTo>
                  <a:pt x="374129" y="648970"/>
                </a:lnTo>
                <a:lnTo>
                  <a:pt x="420103" y="638683"/>
                </a:lnTo>
                <a:lnTo>
                  <a:pt x="463384" y="622185"/>
                </a:lnTo>
                <a:lnTo>
                  <a:pt x="503453" y="599935"/>
                </a:lnTo>
                <a:lnTo>
                  <a:pt x="539826" y="572477"/>
                </a:lnTo>
                <a:lnTo>
                  <a:pt x="571982" y="540296"/>
                </a:lnTo>
                <a:lnTo>
                  <a:pt x="599414" y="503897"/>
                </a:lnTo>
                <a:lnTo>
                  <a:pt x="621639" y="463791"/>
                </a:lnTo>
                <a:lnTo>
                  <a:pt x="638124" y="420471"/>
                </a:lnTo>
                <a:lnTo>
                  <a:pt x="648398" y="374459"/>
                </a:lnTo>
                <a:lnTo>
                  <a:pt x="651929" y="326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777153" y="1313535"/>
            <a:ext cx="504190" cy="504190"/>
          </a:xfrm>
          <a:custGeom>
            <a:avLst/>
            <a:gdLst/>
            <a:ahLst/>
            <a:cxnLst/>
            <a:rect l="l" t="t" r="r" b="b"/>
            <a:pathLst>
              <a:path w="504189" h="504189">
                <a:moveTo>
                  <a:pt x="250676" y="0"/>
                </a:moveTo>
                <a:lnTo>
                  <a:pt x="199953" y="5079"/>
                </a:lnTo>
                <a:lnTo>
                  <a:pt x="152709" y="20319"/>
                </a:lnTo>
                <a:lnTo>
                  <a:pt x="110026" y="44450"/>
                </a:lnTo>
                <a:lnTo>
                  <a:pt x="72904" y="74929"/>
                </a:lnTo>
                <a:lnTo>
                  <a:pt x="42326" y="113029"/>
                </a:lnTo>
                <a:lnTo>
                  <a:pt x="19295" y="156210"/>
                </a:lnTo>
                <a:lnTo>
                  <a:pt x="4846" y="203200"/>
                </a:lnTo>
                <a:lnTo>
                  <a:pt x="0" y="254000"/>
                </a:lnTo>
                <a:lnTo>
                  <a:pt x="1437" y="279400"/>
                </a:lnTo>
                <a:lnTo>
                  <a:pt x="11732" y="328929"/>
                </a:lnTo>
                <a:lnTo>
                  <a:pt x="31060" y="373379"/>
                </a:lnTo>
                <a:lnTo>
                  <a:pt x="58388" y="414019"/>
                </a:lnTo>
                <a:lnTo>
                  <a:pt x="92711" y="448310"/>
                </a:lnTo>
                <a:lnTo>
                  <a:pt x="133049" y="474979"/>
                </a:lnTo>
                <a:lnTo>
                  <a:pt x="178398" y="494029"/>
                </a:lnTo>
                <a:lnTo>
                  <a:pt x="227680" y="504189"/>
                </a:lnTo>
                <a:lnTo>
                  <a:pt x="253417" y="504189"/>
                </a:lnTo>
                <a:lnTo>
                  <a:pt x="279140" y="502919"/>
                </a:lnTo>
                <a:lnTo>
                  <a:pt x="304139" y="499110"/>
                </a:lnTo>
                <a:lnTo>
                  <a:pt x="328267" y="492760"/>
                </a:lnTo>
                <a:lnTo>
                  <a:pt x="344778" y="486410"/>
                </a:lnTo>
                <a:lnTo>
                  <a:pt x="252502" y="486410"/>
                </a:lnTo>
                <a:lnTo>
                  <a:pt x="228593" y="485139"/>
                </a:lnTo>
                <a:lnTo>
                  <a:pt x="182907" y="476250"/>
                </a:lnTo>
                <a:lnTo>
                  <a:pt x="140907" y="458469"/>
                </a:lnTo>
                <a:lnTo>
                  <a:pt x="103555" y="433069"/>
                </a:lnTo>
                <a:lnTo>
                  <a:pt x="71789" y="401319"/>
                </a:lnTo>
                <a:lnTo>
                  <a:pt x="46537" y="364489"/>
                </a:lnTo>
                <a:lnTo>
                  <a:pt x="28738" y="322579"/>
                </a:lnTo>
                <a:lnTo>
                  <a:pt x="19339" y="276860"/>
                </a:lnTo>
                <a:lnTo>
                  <a:pt x="18147" y="251460"/>
                </a:lnTo>
                <a:lnTo>
                  <a:pt x="19248" y="228600"/>
                </a:lnTo>
                <a:lnTo>
                  <a:pt x="28472" y="182879"/>
                </a:lnTo>
                <a:lnTo>
                  <a:pt x="46118" y="140969"/>
                </a:lnTo>
                <a:lnTo>
                  <a:pt x="71238" y="104139"/>
                </a:lnTo>
                <a:lnTo>
                  <a:pt x="102889" y="72389"/>
                </a:lnTo>
                <a:lnTo>
                  <a:pt x="140136" y="46989"/>
                </a:lnTo>
                <a:lnTo>
                  <a:pt x="182050" y="29210"/>
                </a:lnTo>
                <a:lnTo>
                  <a:pt x="227684" y="19050"/>
                </a:lnTo>
                <a:lnTo>
                  <a:pt x="251589" y="17779"/>
                </a:lnTo>
                <a:lnTo>
                  <a:pt x="345058" y="17779"/>
                </a:lnTo>
                <a:lnTo>
                  <a:pt x="325694" y="11429"/>
                </a:lnTo>
                <a:lnTo>
                  <a:pt x="301473" y="5079"/>
                </a:lnTo>
                <a:lnTo>
                  <a:pt x="276412" y="1269"/>
                </a:lnTo>
                <a:lnTo>
                  <a:pt x="250676" y="0"/>
                </a:lnTo>
                <a:close/>
              </a:path>
              <a:path w="504189" h="504189">
                <a:moveTo>
                  <a:pt x="345058" y="17779"/>
                </a:moveTo>
                <a:lnTo>
                  <a:pt x="251589" y="17779"/>
                </a:lnTo>
                <a:lnTo>
                  <a:pt x="275499" y="19050"/>
                </a:lnTo>
                <a:lnTo>
                  <a:pt x="298740" y="22860"/>
                </a:lnTo>
                <a:lnTo>
                  <a:pt x="342706" y="36829"/>
                </a:lnTo>
                <a:lnTo>
                  <a:pt x="382501" y="58419"/>
                </a:lnTo>
                <a:lnTo>
                  <a:pt x="417177" y="86360"/>
                </a:lnTo>
                <a:lnTo>
                  <a:pt x="445803" y="120650"/>
                </a:lnTo>
                <a:lnTo>
                  <a:pt x="467446" y="161289"/>
                </a:lnTo>
                <a:lnTo>
                  <a:pt x="481163" y="204469"/>
                </a:lnTo>
                <a:lnTo>
                  <a:pt x="485940" y="251460"/>
                </a:lnTo>
                <a:lnTo>
                  <a:pt x="485941" y="254000"/>
                </a:lnTo>
                <a:lnTo>
                  <a:pt x="484845" y="275589"/>
                </a:lnTo>
                <a:lnTo>
                  <a:pt x="475621" y="321310"/>
                </a:lnTo>
                <a:lnTo>
                  <a:pt x="457974" y="363219"/>
                </a:lnTo>
                <a:lnTo>
                  <a:pt x="432855" y="401319"/>
                </a:lnTo>
                <a:lnTo>
                  <a:pt x="401204" y="433069"/>
                </a:lnTo>
                <a:lnTo>
                  <a:pt x="363956" y="458469"/>
                </a:lnTo>
                <a:lnTo>
                  <a:pt x="322042" y="476250"/>
                </a:lnTo>
                <a:lnTo>
                  <a:pt x="276409" y="485139"/>
                </a:lnTo>
                <a:lnTo>
                  <a:pt x="252502" y="486410"/>
                </a:lnTo>
                <a:lnTo>
                  <a:pt x="344778" y="486410"/>
                </a:lnTo>
                <a:lnTo>
                  <a:pt x="394067" y="461010"/>
                </a:lnTo>
                <a:lnTo>
                  <a:pt x="431189" y="430529"/>
                </a:lnTo>
                <a:lnTo>
                  <a:pt x="461766" y="392429"/>
                </a:lnTo>
                <a:lnTo>
                  <a:pt x="484797" y="349250"/>
                </a:lnTo>
                <a:lnTo>
                  <a:pt x="499247" y="302260"/>
                </a:lnTo>
                <a:lnTo>
                  <a:pt x="504093" y="251460"/>
                </a:lnTo>
                <a:lnTo>
                  <a:pt x="502655" y="226060"/>
                </a:lnTo>
                <a:lnTo>
                  <a:pt x="492361" y="176529"/>
                </a:lnTo>
                <a:lnTo>
                  <a:pt x="473033" y="130810"/>
                </a:lnTo>
                <a:lnTo>
                  <a:pt x="445705" y="91439"/>
                </a:lnTo>
                <a:lnTo>
                  <a:pt x="411382" y="57150"/>
                </a:lnTo>
                <a:lnTo>
                  <a:pt x="371044" y="30479"/>
                </a:lnTo>
                <a:lnTo>
                  <a:pt x="348931" y="19050"/>
                </a:lnTo>
                <a:lnTo>
                  <a:pt x="345058" y="17779"/>
                </a:lnTo>
                <a:close/>
              </a:path>
              <a:path w="504189" h="504189">
                <a:moveTo>
                  <a:pt x="252502" y="36829"/>
                </a:moveTo>
                <a:lnTo>
                  <a:pt x="208973" y="40639"/>
                </a:lnTo>
                <a:lnTo>
                  <a:pt x="168428" y="53339"/>
                </a:lnTo>
                <a:lnTo>
                  <a:pt x="131715" y="73660"/>
                </a:lnTo>
                <a:lnTo>
                  <a:pt x="99706" y="99060"/>
                </a:lnTo>
                <a:lnTo>
                  <a:pt x="73280" y="130810"/>
                </a:lnTo>
                <a:lnTo>
                  <a:pt x="53308" y="167639"/>
                </a:lnTo>
                <a:lnTo>
                  <a:pt x="40650" y="208279"/>
                </a:lnTo>
                <a:lnTo>
                  <a:pt x="36236" y="251460"/>
                </a:lnTo>
                <a:lnTo>
                  <a:pt x="36235" y="254000"/>
                </a:lnTo>
                <a:lnTo>
                  <a:pt x="37241" y="274319"/>
                </a:lnTo>
                <a:lnTo>
                  <a:pt x="45744" y="316229"/>
                </a:lnTo>
                <a:lnTo>
                  <a:pt x="62014" y="355600"/>
                </a:lnTo>
                <a:lnTo>
                  <a:pt x="85190" y="389889"/>
                </a:lnTo>
                <a:lnTo>
                  <a:pt x="114401" y="419100"/>
                </a:lnTo>
                <a:lnTo>
                  <a:pt x="148767" y="441960"/>
                </a:lnTo>
                <a:lnTo>
                  <a:pt x="187417" y="458469"/>
                </a:lnTo>
                <a:lnTo>
                  <a:pt x="229506" y="467360"/>
                </a:lnTo>
                <a:lnTo>
                  <a:pt x="251589" y="468629"/>
                </a:lnTo>
                <a:lnTo>
                  <a:pt x="273677" y="467360"/>
                </a:lnTo>
                <a:lnTo>
                  <a:pt x="295120" y="464819"/>
                </a:lnTo>
                <a:lnTo>
                  <a:pt x="315818" y="458469"/>
                </a:lnTo>
                <a:lnTo>
                  <a:pt x="335664" y="452119"/>
                </a:lnTo>
                <a:lnTo>
                  <a:pt x="338363" y="450850"/>
                </a:lnTo>
                <a:lnTo>
                  <a:pt x="250676" y="450850"/>
                </a:lnTo>
                <a:lnTo>
                  <a:pt x="230419" y="449579"/>
                </a:lnTo>
                <a:lnTo>
                  <a:pt x="191927" y="440689"/>
                </a:lnTo>
                <a:lnTo>
                  <a:pt x="156626" y="425450"/>
                </a:lnTo>
                <a:lnTo>
                  <a:pt x="111276" y="391160"/>
                </a:lnTo>
                <a:lnTo>
                  <a:pt x="77491" y="345439"/>
                </a:lnTo>
                <a:lnTo>
                  <a:pt x="62750" y="309879"/>
                </a:lnTo>
                <a:lnTo>
                  <a:pt x="55143" y="271779"/>
                </a:lnTo>
                <a:lnTo>
                  <a:pt x="54259" y="251460"/>
                </a:lnTo>
                <a:lnTo>
                  <a:pt x="55420" y="231139"/>
                </a:lnTo>
                <a:lnTo>
                  <a:pt x="63549" y="191769"/>
                </a:lnTo>
                <a:lnTo>
                  <a:pt x="88757" y="140969"/>
                </a:lnTo>
                <a:lnTo>
                  <a:pt x="127248" y="99060"/>
                </a:lnTo>
                <a:lnTo>
                  <a:pt x="158941" y="77469"/>
                </a:lnTo>
                <a:lnTo>
                  <a:pt x="194499" y="63500"/>
                </a:lnTo>
                <a:lnTo>
                  <a:pt x="233147" y="55879"/>
                </a:lnTo>
                <a:lnTo>
                  <a:pt x="253417" y="54610"/>
                </a:lnTo>
                <a:lnTo>
                  <a:pt x="339174" y="54610"/>
                </a:lnTo>
                <a:lnTo>
                  <a:pt x="336482" y="53339"/>
                </a:lnTo>
                <a:lnTo>
                  <a:pt x="316675" y="45719"/>
                </a:lnTo>
                <a:lnTo>
                  <a:pt x="296009" y="40639"/>
                </a:lnTo>
                <a:lnTo>
                  <a:pt x="274586" y="38100"/>
                </a:lnTo>
                <a:lnTo>
                  <a:pt x="252502" y="36829"/>
                </a:lnTo>
                <a:close/>
              </a:path>
              <a:path w="504189" h="504189">
                <a:moveTo>
                  <a:pt x="339174" y="54610"/>
                </a:moveTo>
                <a:lnTo>
                  <a:pt x="253417" y="54610"/>
                </a:lnTo>
                <a:lnTo>
                  <a:pt x="273673" y="55879"/>
                </a:lnTo>
                <a:lnTo>
                  <a:pt x="293277" y="58419"/>
                </a:lnTo>
                <a:lnTo>
                  <a:pt x="330258" y="71119"/>
                </a:lnTo>
                <a:lnTo>
                  <a:pt x="378847" y="100329"/>
                </a:lnTo>
                <a:lnTo>
                  <a:pt x="405502" y="128269"/>
                </a:lnTo>
                <a:lnTo>
                  <a:pt x="434816" y="176529"/>
                </a:lnTo>
                <a:lnTo>
                  <a:pt x="446086" y="213360"/>
                </a:lnTo>
                <a:lnTo>
                  <a:pt x="449834" y="254000"/>
                </a:lnTo>
                <a:lnTo>
                  <a:pt x="448673" y="274319"/>
                </a:lnTo>
                <a:lnTo>
                  <a:pt x="440543" y="312419"/>
                </a:lnTo>
                <a:lnTo>
                  <a:pt x="425344" y="347979"/>
                </a:lnTo>
                <a:lnTo>
                  <a:pt x="403849" y="379729"/>
                </a:lnTo>
                <a:lnTo>
                  <a:pt x="361532" y="417829"/>
                </a:lnTo>
                <a:lnTo>
                  <a:pt x="327806" y="435610"/>
                </a:lnTo>
                <a:lnTo>
                  <a:pt x="290610" y="447039"/>
                </a:lnTo>
                <a:lnTo>
                  <a:pt x="250676" y="450850"/>
                </a:lnTo>
                <a:lnTo>
                  <a:pt x="338363" y="450850"/>
                </a:lnTo>
                <a:lnTo>
                  <a:pt x="372377" y="431800"/>
                </a:lnTo>
                <a:lnTo>
                  <a:pt x="404385" y="405129"/>
                </a:lnTo>
                <a:lnTo>
                  <a:pt x="430813" y="373379"/>
                </a:lnTo>
                <a:lnTo>
                  <a:pt x="450785" y="336550"/>
                </a:lnTo>
                <a:lnTo>
                  <a:pt x="463443" y="297179"/>
                </a:lnTo>
                <a:lnTo>
                  <a:pt x="467855" y="254000"/>
                </a:lnTo>
                <a:lnTo>
                  <a:pt x="467857" y="251460"/>
                </a:lnTo>
                <a:lnTo>
                  <a:pt x="466851" y="231139"/>
                </a:lnTo>
                <a:lnTo>
                  <a:pt x="458349" y="189229"/>
                </a:lnTo>
                <a:lnTo>
                  <a:pt x="442079" y="149860"/>
                </a:lnTo>
                <a:lnTo>
                  <a:pt x="418903" y="115569"/>
                </a:lnTo>
                <a:lnTo>
                  <a:pt x="389691" y="86360"/>
                </a:lnTo>
                <a:lnTo>
                  <a:pt x="355325" y="62229"/>
                </a:lnTo>
                <a:lnTo>
                  <a:pt x="339174" y="54610"/>
                </a:lnTo>
                <a:close/>
              </a:path>
            </a:pathLst>
          </a:custGeom>
          <a:solidFill>
            <a:srgbClr val="7A97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6686" y="465912"/>
            <a:ext cx="6325026" cy="1250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139" y="2079400"/>
            <a:ext cx="8254121" cy="4671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shelton@bayareametro.gov" TargetMode="External"/><Relationship Id="rId2" Type="http://schemas.openxmlformats.org/officeDocument/2006/relationships/hyperlink" Target="mailto:marsax@wi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sisrael@bayareametro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683" y="7388686"/>
            <a:ext cx="9453245" cy="5080"/>
          </a:xfrm>
          <a:custGeom>
            <a:avLst/>
            <a:gdLst/>
            <a:ahLst/>
            <a:cxnLst/>
            <a:rect l="l" t="t" r="r" b="b"/>
            <a:pathLst>
              <a:path w="9453245" h="5079">
                <a:moveTo>
                  <a:pt x="0" y="4688"/>
                </a:moveTo>
                <a:lnTo>
                  <a:pt x="9453032" y="4688"/>
                </a:lnTo>
                <a:lnTo>
                  <a:pt x="9453032" y="0"/>
                </a:lnTo>
                <a:lnTo>
                  <a:pt x="0" y="0"/>
                </a:lnTo>
                <a:lnTo>
                  <a:pt x="0" y="4688"/>
                </a:lnTo>
                <a:close/>
              </a:path>
            </a:pathLst>
          </a:custGeom>
          <a:solidFill>
            <a:srgbClr val="C5D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163" y="2907452"/>
            <a:ext cx="9459595" cy="4481830"/>
            <a:chOff x="296163" y="2907452"/>
            <a:chExt cx="9459595" cy="4481830"/>
          </a:xfrm>
        </p:grpSpPr>
        <p:sp>
          <p:nvSpPr>
            <p:cNvPr id="4" name="object 4"/>
            <p:cNvSpPr/>
            <p:nvPr/>
          </p:nvSpPr>
          <p:spPr>
            <a:xfrm>
              <a:off x="302683" y="2907452"/>
              <a:ext cx="9453245" cy="4150360"/>
            </a:xfrm>
            <a:custGeom>
              <a:avLst/>
              <a:gdLst/>
              <a:ahLst/>
              <a:cxnLst/>
              <a:rect l="l" t="t" r="r" b="b"/>
              <a:pathLst>
                <a:path w="9453245" h="4150359">
                  <a:moveTo>
                    <a:pt x="0" y="4149886"/>
                  </a:moveTo>
                  <a:lnTo>
                    <a:pt x="9453032" y="4149886"/>
                  </a:lnTo>
                  <a:lnTo>
                    <a:pt x="9453032" y="0"/>
                  </a:lnTo>
                  <a:lnTo>
                    <a:pt x="0" y="0"/>
                  </a:lnTo>
                  <a:lnTo>
                    <a:pt x="0" y="4149886"/>
                  </a:lnTo>
                  <a:close/>
                </a:path>
              </a:pathLst>
            </a:custGeom>
            <a:solidFill>
              <a:srgbClr val="C5D1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163" y="7057339"/>
              <a:ext cx="9446895" cy="331470"/>
            </a:xfrm>
            <a:custGeom>
              <a:avLst/>
              <a:gdLst/>
              <a:ahLst/>
              <a:cxnLst/>
              <a:rect l="l" t="t" r="r" b="b"/>
              <a:pathLst>
                <a:path w="9446895" h="331470">
                  <a:moveTo>
                    <a:pt x="9446514" y="0"/>
                  </a:moveTo>
                  <a:lnTo>
                    <a:pt x="0" y="0"/>
                  </a:lnTo>
                  <a:lnTo>
                    <a:pt x="0" y="331347"/>
                  </a:lnTo>
                  <a:lnTo>
                    <a:pt x="9446514" y="331347"/>
                  </a:lnTo>
                  <a:lnTo>
                    <a:pt x="944651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7587" y="373927"/>
            <a:ext cx="9457055" cy="7018020"/>
            <a:chOff x="297587" y="373927"/>
            <a:chExt cx="9457055" cy="7018020"/>
          </a:xfrm>
        </p:grpSpPr>
        <p:sp>
          <p:nvSpPr>
            <p:cNvPr id="7" name="object 7"/>
            <p:cNvSpPr/>
            <p:nvPr/>
          </p:nvSpPr>
          <p:spPr>
            <a:xfrm>
              <a:off x="305942" y="2806316"/>
              <a:ext cx="9446895" cy="0"/>
            </a:xfrm>
            <a:custGeom>
              <a:avLst/>
              <a:gdLst/>
              <a:ahLst/>
              <a:cxnLst/>
              <a:rect l="l" t="t" r="r" b="b"/>
              <a:pathLst>
                <a:path w="9446895">
                  <a:moveTo>
                    <a:pt x="0" y="0"/>
                  </a:moveTo>
                  <a:lnTo>
                    <a:pt x="9446513" y="1"/>
                  </a:lnTo>
                </a:path>
              </a:pathLst>
            </a:custGeom>
            <a:ln w="12228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683" y="379023"/>
              <a:ext cx="9446895" cy="7007859"/>
            </a:xfrm>
            <a:custGeom>
              <a:avLst/>
              <a:gdLst/>
              <a:ahLst/>
              <a:cxnLst/>
              <a:rect l="l" t="t" r="r" b="b"/>
              <a:pathLst>
                <a:path w="9446895" h="7007859">
                  <a:moveTo>
                    <a:pt x="0" y="0"/>
                  </a:moveTo>
                  <a:lnTo>
                    <a:pt x="9446513" y="0"/>
                  </a:lnTo>
                  <a:lnTo>
                    <a:pt x="9446513" y="7007825"/>
                  </a:lnTo>
                  <a:lnTo>
                    <a:pt x="0" y="7007825"/>
                  </a:lnTo>
                  <a:lnTo>
                    <a:pt x="0" y="0"/>
                  </a:lnTo>
                  <a:close/>
                </a:path>
              </a:pathLst>
            </a:custGeom>
            <a:ln w="10192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03229" y="2480068"/>
              <a:ext cx="652145" cy="652780"/>
            </a:xfrm>
            <a:custGeom>
              <a:avLst/>
              <a:gdLst/>
              <a:ahLst/>
              <a:cxnLst/>
              <a:rect l="l" t="t" r="r" b="b"/>
              <a:pathLst>
                <a:path w="652145" h="652780">
                  <a:moveTo>
                    <a:pt x="651929" y="326250"/>
                  </a:moveTo>
                  <a:lnTo>
                    <a:pt x="648398" y="278041"/>
                  </a:lnTo>
                  <a:lnTo>
                    <a:pt x="638124" y="232029"/>
                  </a:lnTo>
                  <a:lnTo>
                    <a:pt x="621639" y="188722"/>
                  </a:lnTo>
                  <a:lnTo>
                    <a:pt x="599414" y="148602"/>
                  </a:lnTo>
                  <a:lnTo>
                    <a:pt x="571982" y="112204"/>
                  </a:lnTo>
                  <a:lnTo>
                    <a:pt x="539826" y="80022"/>
                  </a:lnTo>
                  <a:lnTo>
                    <a:pt x="503453" y="52565"/>
                  </a:lnTo>
                  <a:lnTo>
                    <a:pt x="463384" y="30327"/>
                  </a:lnTo>
                  <a:lnTo>
                    <a:pt x="420103" y="13817"/>
                  </a:lnTo>
                  <a:lnTo>
                    <a:pt x="374129" y="3543"/>
                  </a:lnTo>
                  <a:lnTo>
                    <a:pt x="325970" y="0"/>
                  </a:lnTo>
                  <a:lnTo>
                    <a:pt x="277799" y="3543"/>
                  </a:lnTo>
                  <a:lnTo>
                    <a:pt x="231825" y="13817"/>
                  </a:lnTo>
                  <a:lnTo>
                    <a:pt x="188544" y="30327"/>
                  </a:lnTo>
                  <a:lnTo>
                    <a:pt x="148475" y="52565"/>
                  </a:lnTo>
                  <a:lnTo>
                    <a:pt x="112102" y="80022"/>
                  </a:lnTo>
                  <a:lnTo>
                    <a:pt x="79946" y="112204"/>
                  </a:lnTo>
                  <a:lnTo>
                    <a:pt x="52514" y="148602"/>
                  </a:lnTo>
                  <a:lnTo>
                    <a:pt x="30289" y="188722"/>
                  </a:lnTo>
                  <a:lnTo>
                    <a:pt x="13804" y="232029"/>
                  </a:lnTo>
                  <a:lnTo>
                    <a:pt x="3530" y="278041"/>
                  </a:lnTo>
                  <a:lnTo>
                    <a:pt x="0" y="326250"/>
                  </a:lnTo>
                  <a:lnTo>
                    <a:pt x="3530" y="374459"/>
                  </a:lnTo>
                  <a:lnTo>
                    <a:pt x="13804" y="420484"/>
                  </a:lnTo>
                  <a:lnTo>
                    <a:pt x="30289" y="463791"/>
                  </a:lnTo>
                  <a:lnTo>
                    <a:pt x="52514" y="503897"/>
                  </a:lnTo>
                  <a:lnTo>
                    <a:pt x="79946" y="540296"/>
                  </a:lnTo>
                  <a:lnTo>
                    <a:pt x="112102" y="572477"/>
                  </a:lnTo>
                  <a:lnTo>
                    <a:pt x="148475" y="599948"/>
                  </a:lnTo>
                  <a:lnTo>
                    <a:pt x="188544" y="622185"/>
                  </a:lnTo>
                  <a:lnTo>
                    <a:pt x="231825" y="638695"/>
                  </a:lnTo>
                  <a:lnTo>
                    <a:pt x="277799" y="648970"/>
                  </a:lnTo>
                  <a:lnTo>
                    <a:pt x="325970" y="652500"/>
                  </a:lnTo>
                  <a:lnTo>
                    <a:pt x="374129" y="648970"/>
                  </a:lnTo>
                  <a:lnTo>
                    <a:pt x="420103" y="638695"/>
                  </a:lnTo>
                  <a:lnTo>
                    <a:pt x="463384" y="622185"/>
                  </a:lnTo>
                  <a:lnTo>
                    <a:pt x="503453" y="599948"/>
                  </a:lnTo>
                  <a:lnTo>
                    <a:pt x="539826" y="572477"/>
                  </a:lnTo>
                  <a:lnTo>
                    <a:pt x="571982" y="540296"/>
                  </a:lnTo>
                  <a:lnTo>
                    <a:pt x="599414" y="503897"/>
                  </a:lnTo>
                  <a:lnTo>
                    <a:pt x="621639" y="463791"/>
                  </a:lnTo>
                  <a:lnTo>
                    <a:pt x="638124" y="420484"/>
                  </a:lnTo>
                  <a:lnTo>
                    <a:pt x="648398" y="374459"/>
                  </a:lnTo>
                  <a:lnTo>
                    <a:pt x="651929" y="326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77153" y="2554390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250676" y="0"/>
                  </a:moveTo>
                  <a:lnTo>
                    <a:pt x="199953" y="5079"/>
                  </a:lnTo>
                  <a:lnTo>
                    <a:pt x="152709" y="20319"/>
                  </a:lnTo>
                  <a:lnTo>
                    <a:pt x="110026" y="44450"/>
                  </a:lnTo>
                  <a:lnTo>
                    <a:pt x="72904" y="74929"/>
                  </a:lnTo>
                  <a:lnTo>
                    <a:pt x="42326" y="113029"/>
                  </a:lnTo>
                  <a:lnTo>
                    <a:pt x="19295" y="156210"/>
                  </a:lnTo>
                  <a:lnTo>
                    <a:pt x="4846" y="203200"/>
                  </a:lnTo>
                  <a:lnTo>
                    <a:pt x="0" y="254000"/>
                  </a:lnTo>
                  <a:lnTo>
                    <a:pt x="1437" y="279400"/>
                  </a:lnTo>
                  <a:lnTo>
                    <a:pt x="11732" y="328929"/>
                  </a:lnTo>
                  <a:lnTo>
                    <a:pt x="31060" y="373379"/>
                  </a:lnTo>
                  <a:lnTo>
                    <a:pt x="58388" y="414019"/>
                  </a:lnTo>
                  <a:lnTo>
                    <a:pt x="92711" y="448310"/>
                  </a:lnTo>
                  <a:lnTo>
                    <a:pt x="133049" y="474979"/>
                  </a:lnTo>
                  <a:lnTo>
                    <a:pt x="178398" y="494029"/>
                  </a:lnTo>
                  <a:lnTo>
                    <a:pt x="227680" y="504189"/>
                  </a:lnTo>
                  <a:lnTo>
                    <a:pt x="253417" y="504189"/>
                  </a:lnTo>
                  <a:lnTo>
                    <a:pt x="279140" y="502919"/>
                  </a:lnTo>
                  <a:lnTo>
                    <a:pt x="304139" y="499110"/>
                  </a:lnTo>
                  <a:lnTo>
                    <a:pt x="328267" y="492760"/>
                  </a:lnTo>
                  <a:lnTo>
                    <a:pt x="344778" y="486410"/>
                  </a:lnTo>
                  <a:lnTo>
                    <a:pt x="252502" y="486410"/>
                  </a:lnTo>
                  <a:lnTo>
                    <a:pt x="228593" y="485139"/>
                  </a:lnTo>
                  <a:lnTo>
                    <a:pt x="182907" y="476250"/>
                  </a:lnTo>
                  <a:lnTo>
                    <a:pt x="140907" y="458469"/>
                  </a:lnTo>
                  <a:lnTo>
                    <a:pt x="103555" y="433069"/>
                  </a:lnTo>
                  <a:lnTo>
                    <a:pt x="71789" y="401319"/>
                  </a:lnTo>
                  <a:lnTo>
                    <a:pt x="46537" y="364489"/>
                  </a:lnTo>
                  <a:lnTo>
                    <a:pt x="28738" y="322579"/>
                  </a:lnTo>
                  <a:lnTo>
                    <a:pt x="19339" y="276860"/>
                  </a:lnTo>
                  <a:lnTo>
                    <a:pt x="18147" y="251460"/>
                  </a:lnTo>
                  <a:lnTo>
                    <a:pt x="19248" y="228600"/>
                  </a:lnTo>
                  <a:lnTo>
                    <a:pt x="28472" y="182879"/>
                  </a:lnTo>
                  <a:lnTo>
                    <a:pt x="46118" y="140969"/>
                  </a:lnTo>
                  <a:lnTo>
                    <a:pt x="71238" y="104139"/>
                  </a:lnTo>
                  <a:lnTo>
                    <a:pt x="102889" y="72389"/>
                  </a:lnTo>
                  <a:lnTo>
                    <a:pt x="140136" y="46989"/>
                  </a:lnTo>
                  <a:lnTo>
                    <a:pt x="182050" y="29210"/>
                  </a:lnTo>
                  <a:lnTo>
                    <a:pt x="227684" y="19050"/>
                  </a:lnTo>
                  <a:lnTo>
                    <a:pt x="251589" y="17779"/>
                  </a:lnTo>
                  <a:lnTo>
                    <a:pt x="345058" y="17779"/>
                  </a:lnTo>
                  <a:lnTo>
                    <a:pt x="325694" y="11429"/>
                  </a:lnTo>
                  <a:lnTo>
                    <a:pt x="301473" y="5079"/>
                  </a:lnTo>
                  <a:lnTo>
                    <a:pt x="276412" y="1269"/>
                  </a:lnTo>
                  <a:lnTo>
                    <a:pt x="250676" y="0"/>
                  </a:lnTo>
                  <a:close/>
                </a:path>
                <a:path w="504189" h="504189">
                  <a:moveTo>
                    <a:pt x="345058" y="17779"/>
                  </a:moveTo>
                  <a:lnTo>
                    <a:pt x="251589" y="17779"/>
                  </a:lnTo>
                  <a:lnTo>
                    <a:pt x="275499" y="19050"/>
                  </a:lnTo>
                  <a:lnTo>
                    <a:pt x="298740" y="22860"/>
                  </a:lnTo>
                  <a:lnTo>
                    <a:pt x="342706" y="36829"/>
                  </a:lnTo>
                  <a:lnTo>
                    <a:pt x="382501" y="58419"/>
                  </a:lnTo>
                  <a:lnTo>
                    <a:pt x="417177" y="86360"/>
                  </a:lnTo>
                  <a:lnTo>
                    <a:pt x="445803" y="120650"/>
                  </a:lnTo>
                  <a:lnTo>
                    <a:pt x="467446" y="161289"/>
                  </a:lnTo>
                  <a:lnTo>
                    <a:pt x="481163" y="204469"/>
                  </a:lnTo>
                  <a:lnTo>
                    <a:pt x="485940" y="251460"/>
                  </a:lnTo>
                  <a:lnTo>
                    <a:pt x="485941" y="254000"/>
                  </a:lnTo>
                  <a:lnTo>
                    <a:pt x="484845" y="275589"/>
                  </a:lnTo>
                  <a:lnTo>
                    <a:pt x="475621" y="321310"/>
                  </a:lnTo>
                  <a:lnTo>
                    <a:pt x="457974" y="363219"/>
                  </a:lnTo>
                  <a:lnTo>
                    <a:pt x="432855" y="401319"/>
                  </a:lnTo>
                  <a:lnTo>
                    <a:pt x="401204" y="433069"/>
                  </a:lnTo>
                  <a:lnTo>
                    <a:pt x="363956" y="458469"/>
                  </a:lnTo>
                  <a:lnTo>
                    <a:pt x="322042" y="476250"/>
                  </a:lnTo>
                  <a:lnTo>
                    <a:pt x="276409" y="485139"/>
                  </a:lnTo>
                  <a:lnTo>
                    <a:pt x="252502" y="486410"/>
                  </a:lnTo>
                  <a:lnTo>
                    <a:pt x="344778" y="486410"/>
                  </a:lnTo>
                  <a:lnTo>
                    <a:pt x="394067" y="461010"/>
                  </a:lnTo>
                  <a:lnTo>
                    <a:pt x="431189" y="430529"/>
                  </a:lnTo>
                  <a:lnTo>
                    <a:pt x="461766" y="392429"/>
                  </a:lnTo>
                  <a:lnTo>
                    <a:pt x="484797" y="349250"/>
                  </a:lnTo>
                  <a:lnTo>
                    <a:pt x="499247" y="302260"/>
                  </a:lnTo>
                  <a:lnTo>
                    <a:pt x="504093" y="251460"/>
                  </a:lnTo>
                  <a:lnTo>
                    <a:pt x="502655" y="226060"/>
                  </a:lnTo>
                  <a:lnTo>
                    <a:pt x="492361" y="176529"/>
                  </a:lnTo>
                  <a:lnTo>
                    <a:pt x="473033" y="130810"/>
                  </a:lnTo>
                  <a:lnTo>
                    <a:pt x="445705" y="91439"/>
                  </a:lnTo>
                  <a:lnTo>
                    <a:pt x="411382" y="57150"/>
                  </a:lnTo>
                  <a:lnTo>
                    <a:pt x="371044" y="30479"/>
                  </a:lnTo>
                  <a:lnTo>
                    <a:pt x="348931" y="19050"/>
                  </a:lnTo>
                  <a:lnTo>
                    <a:pt x="345058" y="17779"/>
                  </a:lnTo>
                  <a:close/>
                </a:path>
                <a:path w="504189" h="504189">
                  <a:moveTo>
                    <a:pt x="252502" y="36829"/>
                  </a:moveTo>
                  <a:lnTo>
                    <a:pt x="208973" y="40639"/>
                  </a:lnTo>
                  <a:lnTo>
                    <a:pt x="168428" y="53339"/>
                  </a:lnTo>
                  <a:lnTo>
                    <a:pt x="131715" y="73660"/>
                  </a:lnTo>
                  <a:lnTo>
                    <a:pt x="99706" y="99060"/>
                  </a:lnTo>
                  <a:lnTo>
                    <a:pt x="73280" y="130810"/>
                  </a:lnTo>
                  <a:lnTo>
                    <a:pt x="53308" y="167639"/>
                  </a:lnTo>
                  <a:lnTo>
                    <a:pt x="40650" y="208279"/>
                  </a:lnTo>
                  <a:lnTo>
                    <a:pt x="36236" y="251460"/>
                  </a:lnTo>
                  <a:lnTo>
                    <a:pt x="36235" y="254000"/>
                  </a:lnTo>
                  <a:lnTo>
                    <a:pt x="37241" y="274319"/>
                  </a:lnTo>
                  <a:lnTo>
                    <a:pt x="45744" y="316229"/>
                  </a:lnTo>
                  <a:lnTo>
                    <a:pt x="62014" y="355600"/>
                  </a:lnTo>
                  <a:lnTo>
                    <a:pt x="85190" y="389889"/>
                  </a:lnTo>
                  <a:lnTo>
                    <a:pt x="114401" y="419100"/>
                  </a:lnTo>
                  <a:lnTo>
                    <a:pt x="148767" y="441960"/>
                  </a:lnTo>
                  <a:lnTo>
                    <a:pt x="187417" y="458469"/>
                  </a:lnTo>
                  <a:lnTo>
                    <a:pt x="229506" y="467360"/>
                  </a:lnTo>
                  <a:lnTo>
                    <a:pt x="251589" y="468629"/>
                  </a:lnTo>
                  <a:lnTo>
                    <a:pt x="273677" y="467360"/>
                  </a:lnTo>
                  <a:lnTo>
                    <a:pt x="295120" y="464819"/>
                  </a:lnTo>
                  <a:lnTo>
                    <a:pt x="315818" y="458469"/>
                  </a:lnTo>
                  <a:lnTo>
                    <a:pt x="335664" y="452119"/>
                  </a:lnTo>
                  <a:lnTo>
                    <a:pt x="338363" y="450850"/>
                  </a:lnTo>
                  <a:lnTo>
                    <a:pt x="250676" y="450850"/>
                  </a:lnTo>
                  <a:lnTo>
                    <a:pt x="230419" y="449579"/>
                  </a:lnTo>
                  <a:lnTo>
                    <a:pt x="191927" y="440689"/>
                  </a:lnTo>
                  <a:lnTo>
                    <a:pt x="156626" y="425450"/>
                  </a:lnTo>
                  <a:lnTo>
                    <a:pt x="111276" y="391160"/>
                  </a:lnTo>
                  <a:lnTo>
                    <a:pt x="77491" y="345439"/>
                  </a:lnTo>
                  <a:lnTo>
                    <a:pt x="62750" y="309879"/>
                  </a:lnTo>
                  <a:lnTo>
                    <a:pt x="55143" y="271779"/>
                  </a:lnTo>
                  <a:lnTo>
                    <a:pt x="54259" y="251460"/>
                  </a:lnTo>
                  <a:lnTo>
                    <a:pt x="55420" y="231139"/>
                  </a:lnTo>
                  <a:lnTo>
                    <a:pt x="63549" y="191769"/>
                  </a:lnTo>
                  <a:lnTo>
                    <a:pt x="88757" y="140969"/>
                  </a:lnTo>
                  <a:lnTo>
                    <a:pt x="127248" y="99060"/>
                  </a:lnTo>
                  <a:lnTo>
                    <a:pt x="158941" y="77469"/>
                  </a:lnTo>
                  <a:lnTo>
                    <a:pt x="194499" y="63500"/>
                  </a:lnTo>
                  <a:lnTo>
                    <a:pt x="233147" y="55879"/>
                  </a:lnTo>
                  <a:lnTo>
                    <a:pt x="253417" y="54610"/>
                  </a:lnTo>
                  <a:lnTo>
                    <a:pt x="339174" y="54610"/>
                  </a:lnTo>
                  <a:lnTo>
                    <a:pt x="336482" y="53339"/>
                  </a:lnTo>
                  <a:lnTo>
                    <a:pt x="316675" y="45719"/>
                  </a:lnTo>
                  <a:lnTo>
                    <a:pt x="296009" y="40639"/>
                  </a:lnTo>
                  <a:lnTo>
                    <a:pt x="274586" y="38100"/>
                  </a:lnTo>
                  <a:lnTo>
                    <a:pt x="252502" y="36829"/>
                  </a:lnTo>
                  <a:close/>
                </a:path>
                <a:path w="504189" h="504189">
                  <a:moveTo>
                    <a:pt x="339174" y="54610"/>
                  </a:moveTo>
                  <a:lnTo>
                    <a:pt x="253417" y="54610"/>
                  </a:lnTo>
                  <a:lnTo>
                    <a:pt x="273673" y="55879"/>
                  </a:lnTo>
                  <a:lnTo>
                    <a:pt x="293277" y="58419"/>
                  </a:lnTo>
                  <a:lnTo>
                    <a:pt x="330258" y="71119"/>
                  </a:lnTo>
                  <a:lnTo>
                    <a:pt x="378847" y="100329"/>
                  </a:lnTo>
                  <a:lnTo>
                    <a:pt x="405502" y="128269"/>
                  </a:lnTo>
                  <a:lnTo>
                    <a:pt x="434816" y="176529"/>
                  </a:lnTo>
                  <a:lnTo>
                    <a:pt x="446086" y="213360"/>
                  </a:lnTo>
                  <a:lnTo>
                    <a:pt x="449834" y="254000"/>
                  </a:lnTo>
                  <a:lnTo>
                    <a:pt x="448673" y="274319"/>
                  </a:lnTo>
                  <a:lnTo>
                    <a:pt x="440543" y="312419"/>
                  </a:lnTo>
                  <a:lnTo>
                    <a:pt x="425344" y="347979"/>
                  </a:lnTo>
                  <a:lnTo>
                    <a:pt x="403849" y="379729"/>
                  </a:lnTo>
                  <a:lnTo>
                    <a:pt x="361532" y="417829"/>
                  </a:lnTo>
                  <a:lnTo>
                    <a:pt x="327806" y="435610"/>
                  </a:lnTo>
                  <a:lnTo>
                    <a:pt x="290610" y="447039"/>
                  </a:lnTo>
                  <a:lnTo>
                    <a:pt x="250676" y="450850"/>
                  </a:lnTo>
                  <a:lnTo>
                    <a:pt x="338363" y="450850"/>
                  </a:lnTo>
                  <a:lnTo>
                    <a:pt x="372377" y="431800"/>
                  </a:lnTo>
                  <a:lnTo>
                    <a:pt x="404385" y="405129"/>
                  </a:lnTo>
                  <a:lnTo>
                    <a:pt x="430813" y="373379"/>
                  </a:lnTo>
                  <a:lnTo>
                    <a:pt x="450785" y="336550"/>
                  </a:lnTo>
                  <a:lnTo>
                    <a:pt x="463443" y="297179"/>
                  </a:lnTo>
                  <a:lnTo>
                    <a:pt x="467855" y="254000"/>
                  </a:lnTo>
                  <a:lnTo>
                    <a:pt x="467857" y="251460"/>
                  </a:lnTo>
                  <a:lnTo>
                    <a:pt x="466851" y="231139"/>
                  </a:lnTo>
                  <a:lnTo>
                    <a:pt x="458349" y="189229"/>
                  </a:lnTo>
                  <a:lnTo>
                    <a:pt x="442079" y="149860"/>
                  </a:lnTo>
                  <a:lnTo>
                    <a:pt x="418903" y="115569"/>
                  </a:lnTo>
                  <a:lnTo>
                    <a:pt x="389691" y="86360"/>
                  </a:lnTo>
                  <a:lnTo>
                    <a:pt x="355325" y="62229"/>
                  </a:lnTo>
                  <a:lnTo>
                    <a:pt x="339174" y="54610"/>
                  </a:lnTo>
                  <a:close/>
                </a:path>
              </a:pathLst>
            </a:custGeom>
            <a:solidFill>
              <a:srgbClr val="7A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9600" y="512142"/>
            <a:ext cx="8763000" cy="207813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25"/>
              </a:spcBef>
            </a:pP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Transportation Resiliency, </a:t>
            </a:r>
            <a:r>
              <a:rPr sz="2800" b="1" spc="-107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Accessibility </a:t>
            </a:r>
            <a:r>
              <a:rPr sz="2800" b="1" spc="-25" dirty="0">
                <a:solidFill>
                  <a:srgbClr val="D16349"/>
                </a:solidFill>
                <a:latin typeface="Arial"/>
                <a:cs typeface="Arial"/>
              </a:rPr>
              <a:t>and </a:t>
            </a:r>
            <a:r>
              <a:rPr sz="2800" b="1" spc="-30" dirty="0">
                <a:solidFill>
                  <a:srgbClr val="D16349"/>
                </a:solidFill>
                <a:latin typeface="Arial"/>
                <a:cs typeface="Arial"/>
              </a:rPr>
              <a:t>Climate </a:t>
            </a:r>
            <a:r>
              <a:rPr sz="2800" b="1" spc="-25" dirty="0">
                <a:solidFill>
                  <a:srgbClr val="D16349"/>
                </a:solidFill>
                <a:latin typeface="Arial"/>
                <a:cs typeface="Arial"/>
              </a:rPr>
              <a:t> Sustainability</a:t>
            </a:r>
            <a:r>
              <a:rPr sz="2800" b="1" spc="-6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2800" b="1" spc="-40" dirty="0">
                <a:solidFill>
                  <a:srgbClr val="D16349"/>
                </a:solidFill>
                <a:latin typeface="Arial"/>
                <a:cs typeface="Arial"/>
              </a:rPr>
              <a:t>(TRACS)</a:t>
            </a:r>
            <a:r>
              <a:rPr lang="en-US" sz="2800" b="1" spc="-40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br>
              <a:rPr lang="en-US" sz="2800" b="1" spc="-40" dirty="0">
                <a:solidFill>
                  <a:srgbClr val="D16349"/>
                </a:solidFill>
                <a:latin typeface="Arial"/>
                <a:cs typeface="Arial"/>
              </a:rPr>
            </a:br>
            <a:r>
              <a:rPr lang="en-US" sz="3900" b="1" spc="-40" dirty="0">
                <a:solidFill>
                  <a:srgbClr val="D16349"/>
                </a:solidFill>
                <a:latin typeface="Arial"/>
                <a:cs typeface="Arial"/>
              </a:rPr>
              <a:t>Workshop for Transportation Professionals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88908" y="3128562"/>
            <a:ext cx="5844540" cy="3477233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935990" marR="926465" algn="ctr">
              <a:lnSpc>
                <a:spcPts val="2180"/>
              </a:lnSpc>
              <a:spcBef>
                <a:spcPts val="254"/>
              </a:spcBef>
            </a:pPr>
            <a:r>
              <a:rPr sz="1900" spc="-15" dirty="0">
                <a:latin typeface="Arial"/>
                <a:cs typeface="Arial"/>
              </a:rPr>
              <a:t>WORLD INSTITUTE ON </a:t>
            </a:r>
            <a:r>
              <a:rPr sz="1900" spc="-10" dirty="0">
                <a:latin typeface="Arial"/>
                <a:cs typeface="Arial"/>
              </a:rPr>
              <a:t>DISABILITY </a:t>
            </a:r>
            <a:r>
              <a:rPr sz="1900" spc="-5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AND</a:t>
            </a:r>
            <a:endParaRPr sz="1900" dirty="0">
              <a:latin typeface="Arial"/>
              <a:cs typeface="Arial"/>
            </a:endParaRPr>
          </a:p>
          <a:p>
            <a:pPr marL="635" algn="ctr">
              <a:lnSpc>
                <a:spcPts val="2155"/>
              </a:lnSpc>
            </a:pPr>
            <a:r>
              <a:rPr sz="1900" spc="-15" dirty="0">
                <a:latin typeface="Arial"/>
                <a:cs typeface="Arial"/>
              </a:rPr>
              <a:t>METROPOLITAN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TRANSPORTATION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COMMISSION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ts val="2245"/>
              </a:lnSpc>
              <a:spcBef>
                <a:spcPts val="5"/>
              </a:spcBef>
            </a:pPr>
            <a:r>
              <a:rPr sz="1900" spc="-15" dirty="0">
                <a:latin typeface="Arial"/>
                <a:cs typeface="Arial"/>
              </a:rPr>
              <a:t>SUPPORTED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BY</a:t>
            </a:r>
            <a:endParaRPr sz="1900" dirty="0">
              <a:latin typeface="Arial"/>
              <a:cs typeface="Arial"/>
            </a:endParaRPr>
          </a:p>
          <a:p>
            <a:pPr algn="ctr">
              <a:lnSpc>
                <a:spcPts val="2245"/>
              </a:lnSpc>
            </a:pPr>
            <a:r>
              <a:rPr sz="1900" spc="-15" dirty="0">
                <a:latin typeface="Arial"/>
                <a:cs typeface="Arial"/>
              </a:rPr>
              <a:t>CALIFORNIA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DEPARTMENT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5" dirty="0">
                <a:latin typeface="Arial"/>
                <a:cs typeface="Arial"/>
              </a:rPr>
              <a:t>TRANSPORTATION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2700" dirty="0">
              <a:latin typeface="Arial"/>
              <a:cs typeface="Arial"/>
            </a:endParaRPr>
          </a:p>
          <a:p>
            <a:pPr algn="ctr">
              <a:lnSpc>
                <a:spcPts val="2580"/>
              </a:lnSpc>
            </a:pPr>
            <a:r>
              <a:rPr sz="2200" b="1" spc="-15" dirty="0">
                <a:latin typeface="Arial"/>
                <a:cs typeface="Arial"/>
              </a:rPr>
              <a:t>ENSURING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ACCESS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IS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EVERYONE’S</a:t>
            </a:r>
            <a:r>
              <a:rPr sz="2200" b="1" spc="-3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JOB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580"/>
              </a:lnSpc>
            </a:pPr>
            <a:r>
              <a:rPr lang="en-US" sz="2200" b="1" i="1" spc="-15" dirty="0">
                <a:latin typeface="Arial"/>
                <a:cs typeface="Arial"/>
              </a:rPr>
              <a:t>Workshop for </a:t>
            </a:r>
            <a:r>
              <a:rPr sz="2200" b="1" i="1" spc="-15" dirty="0">
                <a:latin typeface="Arial"/>
                <a:cs typeface="Arial"/>
              </a:rPr>
              <a:t>Transportation</a:t>
            </a:r>
            <a:r>
              <a:rPr sz="2200" b="1" i="1" spc="-50" dirty="0">
                <a:latin typeface="Arial"/>
                <a:cs typeface="Arial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Professionals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200" spc="-15" dirty="0">
                <a:latin typeface="Arial"/>
                <a:cs typeface="Arial"/>
              </a:rPr>
              <a:t>FEB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3,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2021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6512" y="600535"/>
            <a:ext cx="668464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0" dirty="0">
                <a:latin typeface="Georgia"/>
                <a:cs typeface="Georgia"/>
              </a:rPr>
              <a:t>Ensuring</a:t>
            </a:r>
            <a:r>
              <a:rPr sz="3900" spc="-4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Access</a:t>
            </a:r>
            <a:r>
              <a:rPr sz="3900" spc="-50" dirty="0">
                <a:latin typeface="Georgia"/>
                <a:cs typeface="Georgia"/>
              </a:rPr>
              <a:t> </a:t>
            </a:r>
            <a:r>
              <a:rPr sz="3900" spc="-15" dirty="0">
                <a:latin typeface="Georgia"/>
                <a:cs typeface="Georgia"/>
              </a:rPr>
              <a:t>for</a:t>
            </a:r>
            <a:r>
              <a:rPr sz="3900" spc="-45" dirty="0">
                <a:latin typeface="Georgia"/>
                <a:cs typeface="Georgia"/>
              </a:rPr>
              <a:t> </a:t>
            </a:r>
            <a:r>
              <a:rPr sz="3900" spc="-20" dirty="0">
                <a:latin typeface="Georgia"/>
                <a:cs typeface="Georgia"/>
              </a:rPr>
              <a:t>the</a:t>
            </a:r>
            <a:r>
              <a:rPr sz="3900" spc="-5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Future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8137" y="1876222"/>
            <a:ext cx="7752715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Georgia"/>
                <a:cs typeface="Georgia"/>
              </a:rPr>
              <a:t>Inclusive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practice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is</a:t>
            </a:r>
            <a:r>
              <a:rPr sz="3000" spc="-10" dirty="0">
                <a:latin typeface="Georgia"/>
                <a:cs typeface="Georgia"/>
              </a:rPr>
              <a:t> REQUIRED </a:t>
            </a:r>
            <a:r>
              <a:rPr sz="3000" spc="-5" dirty="0">
                <a:latin typeface="Georgia"/>
                <a:cs typeface="Georgia"/>
              </a:rPr>
              <a:t>by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law</a:t>
            </a:r>
            <a:endParaRPr sz="3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Georgia"/>
              <a:cs typeface="Georgia"/>
            </a:endParaRPr>
          </a:p>
          <a:p>
            <a:pPr marL="12700" marR="5080" algn="ctr">
              <a:lnSpc>
                <a:spcPts val="3500"/>
              </a:lnSpc>
            </a:pPr>
            <a:r>
              <a:rPr sz="3000" spc="-5" dirty="0">
                <a:latin typeface="Georgia"/>
                <a:cs typeface="Georgia"/>
              </a:rPr>
              <a:t>But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how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do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we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make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community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and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advisory </a:t>
            </a:r>
            <a:r>
              <a:rPr sz="3000" spc="-7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board input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more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impactful?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4" name="object 4" descr="An astronaut wearing a space suit, with three aliens crammed in next to them on the bench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195" y="3885691"/>
            <a:ext cx="4998720" cy="30358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9434" y="611754"/>
            <a:ext cx="4439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Georgia"/>
                <a:cs typeface="Georgia"/>
              </a:rPr>
              <a:t>Speaker</a:t>
            </a:r>
            <a:r>
              <a:rPr spc="-50" dirty="0">
                <a:latin typeface="Georgia"/>
                <a:cs typeface="Georgia"/>
              </a:rPr>
              <a:t> </a:t>
            </a:r>
            <a:r>
              <a:rPr spc="10" dirty="0">
                <a:latin typeface="Georgia"/>
                <a:cs typeface="Georgia"/>
              </a:rPr>
              <a:t>Presentations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16255" marR="93345" indent="-367030">
              <a:lnSpc>
                <a:spcPts val="3600"/>
              </a:lnSpc>
              <a:spcBef>
                <a:spcPts val="420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20" dirty="0"/>
              <a:t>Annette Williams, </a:t>
            </a:r>
            <a:r>
              <a:rPr spc="-15" dirty="0"/>
              <a:t>Accessible Services Director, </a:t>
            </a:r>
            <a:r>
              <a:rPr spc="-710" dirty="0"/>
              <a:t> </a:t>
            </a:r>
            <a:r>
              <a:rPr spc="-20" dirty="0"/>
              <a:t>SFMTA</a:t>
            </a:r>
          </a:p>
          <a:p>
            <a:pPr marL="516255" marR="5080" indent="-367030">
              <a:lnSpc>
                <a:spcPts val="3720"/>
              </a:lnSpc>
              <a:spcBef>
                <a:spcPts val="1800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15" dirty="0"/>
              <a:t>Ernest Rogers, </a:t>
            </a:r>
            <a:r>
              <a:rPr spc="-20" dirty="0"/>
              <a:t>Chair, Solano County Paratransit </a:t>
            </a:r>
            <a:r>
              <a:rPr spc="-710" dirty="0"/>
              <a:t> </a:t>
            </a:r>
            <a:r>
              <a:rPr spc="-20" dirty="0"/>
              <a:t>Coordinating</a:t>
            </a:r>
            <a:r>
              <a:rPr spc="-35" dirty="0"/>
              <a:t> </a:t>
            </a:r>
            <a:r>
              <a:rPr spc="-20" dirty="0"/>
              <a:t>Council</a:t>
            </a:r>
          </a:p>
          <a:p>
            <a:pPr marL="516255" marR="82550" indent="-367030">
              <a:lnSpc>
                <a:spcPct val="95000"/>
              </a:lnSpc>
              <a:spcBef>
                <a:spcPts val="2250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15" dirty="0"/>
              <a:t>Susan </a:t>
            </a:r>
            <a:r>
              <a:rPr spc="-20" dirty="0"/>
              <a:t>Rotchy, Executive </a:t>
            </a:r>
            <a:r>
              <a:rPr spc="-15" dirty="0"/>
              <a:t>Director, </a:t>
            </a:r>
            <a:r>
              <a:rPr spc="-25" dirty="0"/>
              <a:t>Independent </a:t>
            </a:r>
            <a:r>
              <a:rPr spc="-710" dirty="0"/>
              <a:t> </a:t>
            </a:r>
            <a:r>
              <a:rPr spc="-15" dirty="0"/>
              <a:t>Living </a:t>
            </a:r>
            <a:r>
              <a:rPr spc="-20" dirty="0"/>
              <a:t>Resources </a:t>
            </a:r>
            <a:r>
              <a:rPr spc="-10" dirty="0"/>
              <a:t>of </a:t>
            </a:r>
            <a:r>
              <a:rPr spc="-20" dirty="0"/>
              <a:t>Solano </a:t>
            </a:r>
            <a:r>
              <a:rPr dirty="0"/>
              <a:t>&amp; </a:t>
            </a:r>
            <a:r>
              <a:rPr spc="-20" dirty="0"/>
              <a:t>Contra </a:t>
            </a:r>
            <a:r>
              <a:rPr spc="-15" dirty="0"/>
              <a:t>Costa </a:t>
            </a:r>
            <a:r>
              <a:rPr spc="-10" dirty="0"/>
              <a:t> </a:t>
            </a:r>
            <a:r>
              <a:rPr spc="-20" dirty="0"/>
              <a:t>Counties</a:t>
            </a:r>
          </a:p>
          <a:p>
            <a:pPr marL="516255" indent="-367030">
              <a:lnSpc>
                <a:spcPct val="100000"/>
              </a:lnSpc>
              <a:spcBef>
                <a:spcPts val="2785"/>
              </a:spcBef>
              <a:buClr>
                <a:srgbClr val="D16349"/>
              </a:buClr>
              <a:buSzPct val="84375"/>
              <a:buChar char="•"/>
              <a:tabLst>
                <a:tab pos="516890" algn="l"/>
                <a:tab pos="517525" algn="l"/>
              </a:tabLst>
            </a:pPr>
            <a:r>
              <a:rPr spc="-15" dirty="0"/>
              <a:t>Q&amp;A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868" y="714414"/>
            <a:ext cx="8251825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latin typeface="Georgia"/>
                <a:cs typeface="Georgia"/>
              </a:rPr>
              <a:t>Recommendations</a:t>
            </a:r>
            <a:r>
              <a:rPr sz="3100" spc="-15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for</a:t>
            </a:r>
            <a:r>
              <a:rPr sz="3100" spc="-10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Transportation Agencies</a:t>
            </a:r>
            <a:endParaRPr sz="3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765878"/>
            <a:ext cx="8898255" cy="44881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86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Internship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programs</a:t>
            </a:r>
            <a:endParaRPr sz="3200">
              <a:latin typeface="Calibri"/>
              <a:cs typeface="Calibri"/>
            </a:endParaRPr>
          </a:p>
          <a:p>
            <a:pPr marL="379095" marR="526415" indent="-367030">
              <a:lnSpc>
                <a:spcPct val="104400"/>
              </a:lnSpc>
              <a:spcBef>
                <a:spcPts val="600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15" dirty="0">
                <a:latin typeface="Calibri"/>
                <a:cs typeface="Calibri"/>
              </a:rPr>
              <a:t>Foster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relationships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with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“go to”</a:t>
            </a:r>
            <a:r>
              <a:rPr sz="3200" spc="-20" dirty="0">
                <a:latin typeface="Calibri"/>
                <a:cs typeface="Calibri"/>
              </a:rPr>
              <a:t> organizations</a:t>
            </a:r>
            <a:r>
              <a:rPr sz="3200" spc="-15" dirty="0">
                <a:latin typeface="Calibri"/>
                <a:cs typeface="Calibri"/>
              </a:rPr>
              <a:t> in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your </a:t>
            </a:r>
            <a:r>
              <a:rPr sz="3200" spc="-20" dirty="0">
                <a:latin typeface="Calibri"/>
                <a:cs typeface="Calibri"/>
              </a:rPr>
              <a:t>county</a:t>
            </a:r>
            <a:endParaRPr sz="32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74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Pay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organizations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community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input</a:t>
            </a:r>
            <a:endParaRPr sz="3200">
              <a:latin typeface="Calibri"/>
              <a:cs typeface="Calibri"/>
            </a:endParaRPr>
          </a:p>
          <a:p>
            <a:pPr marL="379095" marR="1113155" indent="-367030">
              <a:lnSpc>
                <a:spcPct val="103699"/>
              </a:lnSpc>
              <a:spcBef>
                <a:spcPts val="745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Participate </a:t>
            </a:r>
            <a:r>
              <a:rPr sz="3200" spc="-10" dirty="0">
                <a:latin typeface="Calibri"/>
                <a:cs typeface="Calibri"/>
              </a:rPr>
              <a:t>in </a:t>
            </a:r>
            <a:r>
              <a:rPr sz="3200" spc="-20" dirty="0">
                <a:latin typeface="Calibri"/>
                <a:cs typeface="Calibri"/>
              </a:rPr>
              <a:t>county and regional emergency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planning</a:t>
            </a:r>
            <a:endParaRPr sz="3200">
              <a:latin typeface="Calibri"/>
              <a:cs typeface="Calibri"/>
            </a:endParaRPr>
          </a:p>
          <a:p>
            <a:pPr marL="379095" marR="5080" indent="-367030">
              <a:lnSpc>
                <a:spcPct val="104400"/>
              </a:lnSpc>
              <a:spcBef>
                <a:spcPts val="600"/>
              </a:spcBef>
              <a:buClr>
                <a:srgbClr val="D16349"/>
              </a:buClr>
              <a:buSzPct val="84375"/>
              <a:buChar char="•"/>
              <a:tabLst>
                <a:tab pos="379095" algn="l"/>
                <a:tab pos="379730" algn="l"/>
              </a:tabLst>
            </a:pPr>
            <a:r>
              <a:rPr sz="3200" spc="-20" dirty="0">
                <a:latin typeface="Calibri"/>
                <a:cs typeface="Calibri"/>
              </a:rPr>
              <a:t>Include </a:t>
            </a:r>
            <a:r>
              <a:rPr sz="3200" i="1" spc="-15" dirty="0">
                <a:latin typeface="Calibri"/>
                <a:cs typeface="Calibri"/>
              </a:rPr>
              <a:t>disability </a:t>
            </a:r>
            <a:r>
              <a:rPr sz="3200" i="1" spc="-10" dirty="0">
                <a:latin typeface="Calibri"/>
                <a:cs typeface="Calibri"/>
              </a:rPr>
              <a:t>and </a:t>
            </a:r>
            <a:r>
              <a:rPr sz="3200" i="1" spc="-15" dirty="0">
                <a:latin typeface="Calibri"/>
                <a:cs typeface="Calibri"/>
              </a:rPr>
              <a:t>access </a:t>
            </a:r>
            <a:r>
              <a:rPr sz="3200" spc="-20" dirty="0">
                <a:latin typeface="Calibri"/>
                <a:cs typeface="Calibri"/>
              </a:rPr>
              <a:t>into equity frameworks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addition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race,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ethnicity,</a:t>
            </a:r>
            <a:r>
              <a:rPr sz="3200" spc="-10" dirty="0">
                <a:latin typeface="Calibri"/>
                <a:cs typeface="Calibri"/>
              </a:rPr>
              <a:t> sex,</a:t>
            </a:r>
            <a:r>
              <a:rPr sz="3200" spc="-15" dirty="0">
                <a:latin typeface="Calibri"/>
                <a:cs typeface="Calibri"/>
              </a:rPr>
              <a:t> etc.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782" y="726606"/>
            <a:ext cx="5566410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-5" dirty="0">
                <a:latin typeface="Georgia"/>
                <a:cs typeface="Georgia"/>
              </a:rPr>
              <a:t>Don’t</a:t>
            </a:r>
            <a:r>
              <a:rPr sz="3100" spc="-15" dirty="0">
                <a:latin typeface="Georgia"/>
                <a:cs typeface="Georgia"/>
              </a:rPr>
              <a:t> </a:t>
            </a:r>
            <a:r>
              <a:rPr sz="3100" dirty="0">
                <a:latin typeface="Georgia"/>
                <a:cs typeface="Georgia"/>
              </a:rPr>
              <a:t>Be</a:t>
            </a:r>
            <a:r>
              <a:rPr sz="3100" spc="-10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Afraid</a:t>
            </a:r>
            <a:r>
              <a:rPr sz="3100" spc="-15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of</a:t>
            </a:r>
            <a:r>
              <a:rPr sz="3100" spc="-10" dirty="0">
                <a:latin typeface="Georgia"/>
                <a:cs typeface="Georgia"/>
              </a:rPr>
              <a:t> </a:t>
            </a:r>
            <a:r>
              <a:rPr sz="3100" spc="-5" dirty="0">
                <a:latin typeface="Georgia"/>
                <a:cs typeface="Georgia"/>
              </a:rPr>
              <a:t>Commitment</a:t>
            </a:r>
            <a:endParaRPr sz="3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78" y="1863379"/>
            <a:ext cx="8293734" cy="210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15" dirty="0">
                <a:latin typeface="Georgia"/>
                <a:cs typeface="Georgia"/>
              </a:rPr>
              <a:t>Commit</a:t>
            </a:r>
            <a:r>
              <a:rPr sz="4300" spc="-45" dirty="0">
                <a:latin typeface="Georgia"/>
                <a:cs typeface="Georgia"/>
              </a:rPr>
              <a:t> </a:t>
            </a:r>
            <a:r>
              <a:rPr sz="4300" spc="-10" dirty="0">
                <a:latin typeface="Georgia"/>
                <a:cs typeface="Georgia"/>
              </a:rPr>
              <a:t>today:</a:t>
            </a:r>
            <a:endParaRPr sz="4300">
              <a:latin typeface="Georgia"/>
              <a:cs typeface="Georgia"/>
            </a:endParaRPr>
          </a:p>
          <a:p>
            <a:pPr marL="379095" indent="-367030">
              <a:lnSpc>
                <a:spcPct val="100000"/>
              </a:lnSpc>
              <a:spcBef>
                <a:spcPts val="363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Establish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relationships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with 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Community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6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Accept </a:t>
            </a:r>
            <a:r>
              <a:rPr sz="2900" spc="-10" dirty="0">
                <a:latin typeface="Calibri"/>
                <a:cs typeface="Calibri"/>
              </a:rPr>
              <a:t>that </a:t>
            </a:r>
            <a:r>
              <a:rPr sz="2900" spc="-15" dirty="0">
                <a:latin typeface="Calibri"/>
                <a:cs typeface="Calibri"/>
              </a:rPr>
              <a:t>ensuring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access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our </a:t>
            </a:r>
            <a:r>
              <a:rPr sz="2900" spc="-5" dirty="0">
                <a:latin typeface="Calibri"/>
                <a:cs typeface="Calibri"/>
              </a:rPr>
              <a:t>job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 descr="A powerchair user boarding a trai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2923" y="4284979"/>
            <a:ext cx="3471672" cy="2459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6163" y="380151"/>
            <a:ext cx="9458960" cy="7018655"/>
            <a:chOff x="296163" y="380151"/>
            <a:chExt cx="9458960" cy="7018655"/>
          </a:xfrm>
        </p:grpSpPr>
        <p:sp>
          <p:nvSpPr>
            <p:cNvPr id="3" name="object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6163" y="7057339"/>
              <a:ext cx="9446895" cy="331470"/>
            </a:xfrm>
            <a:custGeom>
              <a:avLst/>
              <a:gdLst/>
              <a:ahLst/>
              <a:cxnLst/>
              <a:rect l="l" t="t" r="r" b="b"/>
              <a:pathLst>
                <a:path w="9446895" h="331470">
                  <a:moveTo>
                    <a:pt x="9446514" y="0"/>
                  </a:moveTo>
                  <a:lnTo>
                    <a:pt x="0" y="0"/>
                  </a:lnTo>
                  <a:lnTo>
                    <a:pt x="0" y="331347"/>
                  </a:lnTo>
                  <a:lnTo>
                    <a:pt x="9446514" y="331347"/>
                  </a:lnTo>
                  <a:lnTo>
                    <a:pt x="9446514" y="0"/>
                  </a:lnTo>
                  <a:close/>
                </a:path>
              </a:pathLst>
            </a:custGeom>
            <a:solidFill>
              <a:srgbClr val="8CAD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2683" y="385549"/>
              <a:ext cx="9446895" cy="7007859"/>
            </a:xfrm>
            <a:custGeom>
              <a:avLst/>
              <a:gdLst/>
              <a:ahLst/>
              <a:cxnLst/>
              <a:rect l="l" t="t" r="r" b="b"/>
              <a:pathLst>
                <a:path w="9446895" h="7007859">
                  <a:moveTo>
                    <a:pt x="0" y="0"/>
                  </a:moveTo>
                  <a:lnTo>
                    <a:pt x="9446513" y="0"/>
                  </a:lnTo>
                  <a:lnTo>
                    <a:pt x="9446513" y="7007825"/>
                  </a:lnTo>
                  <a:lnTo>
                    <a:pt x="0" y="7007825"/>
                  </a:lnTo>
                  <a:lnTo>
                    <a:pt x="0" y="0"/>
                  </a:lnTo>
                  <a:close/>
                </a:path>
              </a:pathLst>
            </a:custGeom>
            <a:ln w="10192">
              <a:solidFill>
                <a:srgbClr val="7A97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29460" marR="5080" indent="-1778635">
              <a:lnSpc>
                <a:spcPct val="114900"/>
              </a:lnSpc>
              <a:spcBef>
                <a:spcPts val="95"/>
              </a:spcBef>
            </a:pPr>
            <a:r>
              <a:rPr spc="5" dirty="0"/>
              <a:t>Thanks</a:t>
            </a:r>
            <a:r>
              <a:rPr spc="10" dirty="0"/>
              <a:t> </a:t>
            </a:r>
            <a:r>
              <a:rPr spc="5" dirty="0"/>
              <a:t>for</a:t>
            </a:r>
            <a:r>
              <a:rPr spc="10" dirty="0"/>
              <a:t> </a:t>
            </a:r>
            <a:r>
              <a:rPr spc="5" dirty="0"/>
              <a:t>your</a:t>
            </a:r>
            <a:r>
              <a:rPr spc="10" dirty="0"/>
              <a:t> </a:t>
            </a:r>
            <a:r>
              <a:rPr spc="5" dirty="0"/>
              <a:t>participation</a:t>
            </a:r>
            <a:r>
              <a:rPr spc="20" dirty="0"/>
              <a:t> </a:t>
            </a:r>
            <a:r>
              <a:rPr spc="10" dirty="0"/>
              <a:t>and </a:t>
            </a:r>
            <a:r>
              <a:rPr spc="-780" dirty="0"/>
              <a:t> </a:t>
            </a:r>
            <a:r>
              <a:rPr spc="10" dirty="0"/>
              <a:t>commitment!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6206" y="4657910"/>
            <a:ext cx="2369185" cy="964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700" spc="-15" dirty="0">
                <a:latin typeface="Calibri"/>
                <a:cs typeface="Calibri"/>
              </a:rPr>
              <a:t>Marsha Saxton 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ar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sa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x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@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w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i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d.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o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r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2"/>
              </a:rPr>
              <a:t>g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707" y="4657910"/>
            <a:ext cx="40760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2700" spc="-15" dirty="0">
                <a:latin typeface="Calibri"/>
                <a:cs typeface="Calibri"/>
              </a:rPr>
              <a:t>Drennen </a:t>
            </a:r>
            <a:r>
              <a:rPr sz="2700" spc="-10" dirty="0">
                <a:latin typeface="Calibri"/>
                <a:cs typeface="Calibri"/>
              </a:rPr>
              <a:t>Shelton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dsh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l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t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@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ba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y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a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et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r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g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o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3"/>
              </a:rPr>
              <a:t>v</a:t>
            </a:r>
            <a:endParaRPr sz="2700">
              <a:latin typeface="Calibri"/>
              <a:cs typeface="Calibri"/>
            </a:endParaRPr>
          </a:p>
          <a:p>
            <a:pPr marL="12700" marR="338455">
              <a:lnSpc>
                <a:spcPct val="114100"/>
              </a:lnSpc>
              <a:spcBef>
                <a:spcPts val="2014"/>
              </a:spcBef>
            </a:pPr>
            <a:r>
              <a:rPr sz="2700" spc="-15" dirty="0">
                <a:latin typeface="Calibri"/>
                <a:cs typeface="Calibri"/>
              </a:rPr>
              <a:t>Shimon </a:t>
            </a:r>
            <a:r>
              <a:rPr sz="2700" spc="-10" dirty="0">
                <a:latin typeface="Calibri"/>
                <a:cs typeface="Calibri"/>
              </a:rPr>
              <a:t>Israel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s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r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2700" u="heavy" spc="-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l</a:t>
            </a:r>
            <a:r>
              <a:rPr sz="2700" u="heavy" spc="-2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@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ba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y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re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a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m</a:t>
            </a:r>
            <a:r>
              <a:rPr sz="2700" u="heavy" spc="-1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etr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o</a:t>
            </a:r>
            <a:r>
              <a:rPr sz="2700" u="heavy" spc="-15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2700" u="heavy" spc="-20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go</a:t>
            </a:r>
            <a:r>
              <a:rPr sz="2700" u="heavy" dirty="0">
                <a:solidFill>
                  <a:srgbClr val="00A3D6"/>
                </a:solidFill>
                <a:uFill>
                  <a:solidFill>
                    <a:srgbClr val="00A3D6"/>
                  </a:solidFill>
                </a:uFill>
                <a:latin typeface="Calibri"/>
                <a:cs typeface="Calibri"/>
                <a:hlinkClick r:id="rId4"/>
              </a:rPr>
              <a:t>v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8" name="object 8" descr="TRACS project (Transportation Resilience, Accessibility, and Climate Sustainability) logo, with logos for the World Institute on Disability and the Metropolitan Transportation Commissi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31" y="1944116"/>
            <a:ext cx="3946210" cy="24871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8713" y="905919"/>
            <a:ext cx="8714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eorgia"/>
                <a:cs typeface="Georgia"/>
              </a:rPr>
              <a:t>Agenda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for </a:t>
            </a:r>
            <a:r>
              <a:rPr sz="3200" dirty="0">
                <a:latin typeface="Georgia"/>
                <a:cs typeface="Georgia"/>
              </a:rPr>
              <a:t>TRACS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Transportation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Professionals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5245735" cy="496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Welcome, Quick</a:t>
            </a:r>
            <a:r>
              <a:rPr sz="2900" spc="-15" dirty="0">
                <a:latin typeface="Calibri"/>
                <a:cs typeface="Calibri"/>
              </a:rPr>
              <a:t> Introductions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Brief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Review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</a:t>
            </a:r>
            <a:r>
              <a:rPr sz="2900" spc="-10" dirty="0">
                <a:latin typeface="Calibri"/>
                <a:cs typeface="Calibri"/>
              </a:rPr>
              <a:t> TRACS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project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Workshop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Goals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Disability </a:t>
            </a:r>
            <a:r>
              <a:rPr sz="2900" spc="-15" dirty="0">
                <a:latin typeface="Calibri"/>
                <a:cs typeface="Calibri"/>
              </a:rPr>
              <a:t>Awareness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15" dirty="0">
                <a:latin typeface="Calibri"/>
                <a:cs typeface="Calibri"/>
              </a:rPr>
              <a:t> Concepts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Speakers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Recommendations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Commitment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to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 descr="A woman using a manual wheelchair sitting on a BART train. She is next to a small blue universal wheelchair access sign designating the space as reserved for disabled people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0732" y="4385563"/>
            <a:ext cx="3480816" cy="2520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4201" y="660522"/>
            <a:ext cx="53790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Georgia"/>
                <a:cs typeface="Georgia"/>
              </a:rPr>
              <a:t>TRACS</a:t>
            </a:r>
            <a:r>
              <a:rPr spc="5" dirty="0">
                <a:latin typeface="Georgia"/>
                <a:cs typeface="Georgia"/>
              </a:rPr>
              <a:t> Mission</a:t>
            </a:r>
            <a:r>
              <a:rPr spc="10" dirty="0">
                <a:latin typeface="Georgia"/>
                <a:cs typeface="Georgia"/>
              </a:rPr>
              <a:t> </a:t>
            </a:r>
            <a:r>
              <a:rPr spc="5" dirty="0">
                <a:latin typeface="Georgia"/>
                <a:cs typeface="Georgia"/>
              </a:rPr>
              <a:t>and</a:t>
            </a:r>
            <a:r>
              <a:rPr spc="15" dirty="0">
                <a:latin typeface="Georgia"/>
                <a:cs typeface="Georgia"/>
              </a:rPr>
              <a:t> </a:t>
            </a:r>
            <a:r>
              <a:rPr spc="10" dirty="0">
                <a:latin typeface="Georgia"/>
                <a:cs typeface="Georgia"/>
              </a:rPr>
              <a:t>Realm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509635" cy="458597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79095" marR="5080" indent="-367030">
              <a:lnSpc>
                <a:spcPct val="84600"/>
              </a:lnSpc>
              <a:spcBef>
                <a:spcPts val="63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TRACS </a:t>
            </a:r>
            <a:r>
              <a:rPr sz="2900" dirty="0">
                <a:latin typeface="Calibri"/>
                <a:cs typeface="Calibri"/>
              </a:rPr>
              <a:t>is a </a:t>
            </a:r>
            <a:r>
              <a:rPr sz="2900" spc="-10" dirty="0">
                <a:latin typeface="Calibri"/>
                <a:cs typeface="Calibri"/>
              </a:rPr>
              <a:t>2.5-year </a:t>
            </a:r>
            <a:r>
              <a:rPr sz="2900" spc="-15" dirty="0">
                <a:latin typeface="Calibri"/>
                <a:cs typeface="Calibri"/>
              </a:rPr>
              <a:t>research, </a:t>
            </a:r>
            <a:r>
              <a:rPr sz="2900" spc="-5" dirty="0">
                <a:latin typeface="Calibri"/>
                <a:cs typeface="Calibri"/>
              </a:rPr>
              <a:t>policy </a:t>
            </a:r>
            <a:r>
              <a:rPr sz="2900" spc="-10" dirty="0">
                <a:latin typeface="Calibri"/>
                <a:cs typeface="Calibri"/>
              </a:rPr>
              <a:t>analysis and public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education </a:t>
            </a:r>
            <a:r>
              <a:rPr sz="2900" spc="-5" dirty="0">
                <a:latin typeface="Calibri"/>
                <a:cs typeface="Calibri"/>
              </a:rPr>
              <a:t>initiative to </a:t>
            </a:r>
            <a:r>
              <a:rPr sz="2900" spc="-10" dirty="0">
                <a:latin typeface="Calibri"/>
                <a:cs typeface="Calibri"/>
              </a:rPr>
              <a:t>improve collaboration </a:t>
            </a:r>
            <a:r>
              <a:rPr sz="2900" spc="-15" dirty="0">
                <a:latin typeface="Calibri"/>
                <a:cs typeface="Calibri"/>
              </a:rPr>
              <a:t>between </a:t>
            </a:r>
            <a:r>
              <a:rPr sz="2900" spc="-10" dirty="0">
                <a:latin typeface="Calibri"/>
                <a:cs typeface="Calibri"/>
              </a:rPr>
              <a:t> transportation agencies and people with disabilities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 9-county San Francisco Bay Area (Alameda, </a:t>
            </a:r>
            <a:r>
              <a:rPr sz="2900" spc="-15" dirty="0">
                <a:latin typeface="Calibri"/>
                <a:cs typeface="Calibri"/>
              </a:rPr>
              <a:t>Contra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Costa, Marin,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Napa,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San</a:t>
            </a:r>
            <a:r>
              <a:rPr sz="2900" spc="-15" dirty="0">
                <a:latin typeface="Calibri"/>
                <a:cs typeface="Calibri"/>
              </a:rPr>
              <a:t> Francisco,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San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Mateo,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Santa </a:t>
            </a:r>
            <a:r>
              <a:rPr sz="2900" spc="-10" dirty="0">
                <a:latin typeface="Calibri"/>
                <a:cs typeface="Calibri"/>
              </a:rPr>
              <a:t> Clara, Solano,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Sonoma)</a:t>
            </a:r>
            <a:endParaRPr sz="2900">
              <a:latin typeface="Calibri"/>
              <a:cs typeface="Calibri"/>
            </a:endParaRPr>
          </a:p>
          <a:p>
            <a:pPr marL="379095" marR="302895" indent="-367030">
              <a:lnSpc>
                <a:spcPts val="3000"/>
              </a:lnSpc>
              <a:spcBef>
                <a:spcPts val="29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Funded </a:t>
            </a:r>
            <a:r>
              <a:rPr sz="2900" spc="-10" dirty="0">
                <a:latin typeface="Calibri"/>
                <a:cs typeface="Calibri"/>
              </a:rPr>
              <a:t>through </a:t>
            </a:r>
            <a:r>
              <a:rPr sz="2900" spc="-15" dirty="0">
                <a:latin typeface="Calibri"/>
                <a:cs typeface="Calibri"/>
              </a:rPr>
              <a:t>“Sustainable </a:t>
            </a:r>
            <a:r>
              <a:rPr sz="2900" spc="-10" dirty="0">
                <a:latin typeface="Calibri"/>
                <a:cs typeface="Calibri"/>
              </a:rPr>
              <a:t>Communities” focus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Caltrans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SB1</a:t>
            </a:r>
            <a:r>
              <a:rPr sz="2900" spc="-15" dirty="0">
                <a:latin typeface="Calibri"/>
                <a:cs typeface="Calibri"/>
              </a:rPr>
              <a:t> Grant</a:t>
            </a:r>
            <a:r>
              <a:rPr sz="2900" spc="-10" dirty="0">
                <a:latin typeface="Calibri"/>
                <a:cs typeface="Calibri"/>
              </a:rPr>
              <a:t> program.</a:t>
            </a:r>
            <a:endParaRPr sz="2900">
              <a:latin typeface="Calibri"/>
              <a:cs typeface="Calibri"/>
            </a:endParaRPr>
          </a:p>
          <a:p>
            <a:pPr marL="379095" marR="1191895" indent="-367030">
              <a:lnSpc>
                <a:spcPts val="2900"/>
              </a:lnSpc>
              <a:spcBef>
                <a:spcPts val="298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5" dirty="0">
                <a:latin typeface="Calibri"/>
                <a:cs typeface="Calibri"/>
              </a:rPr>
              <a:t>Thank </a:t>
            </a:r>
            <a:r>
              <a:rPr sz="2900" spc="-5" dirty="0">
                <a:latin typeface="Calibri"/>
                <a:cs typeface="Calibri"/>
              </a:rPr>
              <a:t>you to </a:t>
            </a:r>
            <a:r>
              <a:rPr sz="2900" spc="-10" dirty="0">
                <a:latin typeface="Calibri"/>
                <a:cs typeface="Calibri"/>
              </a:rPr>
              <a:t>Caltrans </a:t>
            </a:r>
            <a:r>
              <a:rPr sz="2900" spc="-5" dirty="0">
                <a:latin typeface="Calibri"/>
                <a:cs typeface="Calibri"/>
              </a:rPr>
              <a:t>for </a:t>
            </a:r>
            <a:r>
              <a:rPr sz="2900" spc="-10" dirty="0">
                <a:latin typeface="Calibri"/>
                <a:cs typeface="Calibri"/>
              </a:rPr>
              <a:t>your commitment to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r>
              <a:rPr sz="2600" spc="-10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448" y="600535"/>
            <a:ext cx="6963409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5" dirty="0">
                <a:latin typeface="Georgia"/>
                <a:cs typeface="Georgia"/>
              </a:rPr>
              <a:t>Briefly,</a:t>
            </a:r>
            <a:r>
              <a:rPr sz="3900" spc="-45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Achievements</a:t>
            </a:r>
            <a:r>
              <a:rPr sz="3900" spc="-55" dirty="0">
                <a:latin typeface="Georgia"/>
                <a:cs typeface="Georgia"/>
              </a:rPr>
              <a:t> </a:t>
            </a:r>
            <a:r>
              <a:rPr sz="3900" spc="-15" dirty="0">
                <a:latin typeface="Georgia"/>
                <a:cs typeface="Georgia"/>
              </a:rPr>
              <a:t>of</a:t>
            </a:r>
            <a:r>
              <a:rPr sz="3900" spc="-40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TRACS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2181541"/>
            <a:ext cx="8570595" cy="270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Creation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participation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</a:t>
            </a:r>
            <a:r>
              <a:rPr sz="2900" spc="-10" dirty="0">
                <a:latin typeface="Calibri"/>
                <a:cs typeface="Calibri"/>
              </a:rPr>
              <a:t> our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Policy</a:t>
            </a:r>
            <a:r>
              <a:rPr sz="2900" spc="-10" dirty="0">
                <a:latin typeface="Calibri"/>
                <a:cs typeface="Calibri"/>
              </a:rPr>
              <a:t> Advisory </a:t>
            </a:r>
            <a:r>
              <a:rPr sz="2900" spc="-15" dirty="0">
                <a:latin typeface="Calibri"/>
                <a:cs typeface="Calibri"/>
              </a:rPr>
              <a:t>Board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3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Completion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0" dirty="0">
                <a:latin typeface="Calibri"/>
                <a:cs typeface="Calibri"/>
              </a:rPr>
              <a:t>our</a:t>
            </a:r>
            <a:r>
              <a:rPr sz="2900" spc="-15" dirty="0">
                <a:latin typeface="Calibri"/>
                <a:cs typeface="Calibri"/>
              </a:rPr>
              <a:t> research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documents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Community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workshops </a:t>
            </a:r>
            <a:r>
              <a:rPr sz="2900" dirty="0">
                <a:latin typeface="Calibri"/>
                <a:cs typeface="Calibri"/>
              </a:rPr>
              <a:t>&amp;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events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over two </a:t>
            </a:r>
            <a:r>
              <a:rPr sz="2900" spc="-15" dirty="0">
                <a:latin typeface="Calibri"/>
                <a:cs typeface="Calibri"/>
              </a:rPr>
              <a:t>years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2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Final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workshops</a:t>
            </a:r>
            <a:r>
              <a:rPr sz="2900" spc="-10" dirty="0">
                <a:latin typeface="Calibri"/>
                <a:cs typeface="Calibri"/>
              </a:rPr>
              <a:t> 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dissemination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5" dirty="0">
                <a:latin typeface="Calibri"/>
                <a:cs typeface="Calibri"/>
              </a:rPr>
              <a:t>resources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4916" y="660522"/>
            <a:ext cx="33013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Georgia"/>
                <a:cs typeface="Georgia"/>
              </a:rPr>
              <a:t>Workshop</a:t>
            </a:r>
            <a:r>
              <a:rPr spc="-55" dirty="0">
                <a:latin typeface="Georgia"/>
                <a:cs typeface="Georgia"/>
              </a:rPr>
              <a:t> </a:t>
            </a:r>
            <a:r>
              <a:rPr spc="10" dirty="0">
                <a:latin typeface="Georgia"/>
                <a:cs typeface="Georgia"/>
              </a:rPr>
              <a:t>Goals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854440" cy="383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Final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workshop,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focusing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on</a:t>
            </a:r>
            <a:r>
              <a:rPr sz="2900" spc="-10" dirty="0">
                <a:latin typeface="Calibri"/>
                <a:cs typeface="Calibri"/>
              </a:rPr>
              <a:t> 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Inclusion </a:t>
            </a:r>
            <a:r>
              <a:rPr sz="2900" spc="-15" dirty="0">
                <a:latin typeface="Calibri"/>
                <a:cs typeface="Calibri"/>
              </a:rPr>
              <a:t>Concepts</a:t>
            </a:r>
            <a:endParaRPr sz="2900">
              <a:latin typeface="Calibri"/>
              <a:cs typeface="Calibri"/>
            </a:endParaRPr>
          </a:p>
          <a:p>
            <a:pPr marL="379095" marR="291465" indent="-367030">
              <a:lnSpc>
                <a:spcPts val="2900"/>
              </a:lnSpc>
              <a:spcBef>
                <a:spcPts val="300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Send </a:t>
            </a:r>
            <a:r>
              <a:rPr sz="2900" spc="-5" dirty="0">
                <a:latin typeface="Calibri"/>
                <a:cs typeface="Calibri"/>
              </a:rPr>
              <a:t>you off </a:t>
            </a:r>
            <a:r>
              <a:rPr sz="2900" spc="-10" dirty="0">
                <a:latin typeface="Calibri"/>
                <a:cs typeface="Calibri"/>
              </a:rPr>
              <a:t>with </a:t>
            </a:r>
            <a:r>
              <a:rPr sz="2900" spc="-15" dirty="0">
                <a:latin typeface="Calibri"/>
                <a:cs typeface="Calibri"/>
              </a:rPr>
              <a:t>perspectives </a:t>
            </a:r>
            <a:r>
              <a:rPr sz="2900" spc="-10" dirty="0">
                <a:latin typeface="Calibri"/>
                <a:cs typeface="Calibri"/>
              </a:rPr>
              <a:t>and ideas </a:t>
            </a:r>
            <a:r>
              <a:rPr sz="2900" spc="-5" dirty="0">
                <a:latin typeface="Calibri"/>
                <a:cs typeface="Calibri"/>
              </a:rPr>
              <a:t>for </a:t>
            </a:r>
            <a:r>
              <a:rPr sz="2900" spc="-10" dirty="0">
                <a:latin typeface="Calibri"/>
                <a:cs typeface="Calibri"/>
              </a:rPr>
              <a:t>improving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endParaRPr sz="2900">
              <a:latin typeface="Calibri"/>
              <a:cs typeface="Calibri"/>
            </a:endParaRPr>
          </a:p>
          <a:p>
            <a:pPr marL="379095" indent="-367030">
              <a:lnSpc>
                <a:spcPct val="100000"/>
              </a:lnSpc>
              <a:spcBef>
                <a:spcPts val="24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Our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slogan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is, </a:t>
            </a:r>
            <a:r>
              <a:rPr sz="2900" spc="-15" dirty="0">
                <a:latin typeface="Calibri"/>
                <a:cs typeface="Calibri"/>
              </a:rPr>
              <a:t>“Ensuring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access </a:t>
            </a:r>
            <a:r>
              <a:rPr sz="2900" dirty="0">
                <a:latin typeface="Calibri"/>
                <a:cs typeface="Calibri"/>
              </a:rPr>
              <a:t>is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everyone’s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job.”</a:t>
            </a:r>
            <a:endParaRPr sz="2900">
              <a:latin typeface="Calibri"/>
              <a:cs typeface="Calibri"/>
            </a:endParaRPr>
          </a:p>
          <a:p>
            <a:pPr marL="379095" marR="222250" indent="-367030">
              <a:lnSpc>
                <a:spcPct val="84800"/>
              </a:lnSpc>
              <a:spcBef>
                <a:spcPts val="295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5" dirty="0">
                <a:latin typeface="Calibri"/>
                <a:cs typeface="Calibri"/>
              </a:rPr>
              <a:t>Solicit </a:t>
            </a:r>
            <a:r>
              <a:rPr sz="2900" spc="-10" dirty="0">
                <a:latin typeface="Calibri"/>
                <a:cs typeface="Calibri"/>
              </a:rPr>
              <a:t>commitments from </a:t>
            </a:r>
            <a:r>
              <a:rPr sz="2900" spc="-5" dirty="0">
                <a:latin typeface="Calibri"/>
                <a:cs typeface="Calibri"/>
              </a:rPr>
              <a:t>you </a:t>
            </a:r>
            <a:r>
              <a:rPr sz="2900" spc="-10" dirty="0">
                <a:latin typeface="Calibri"/>
                <a:cs typeface="Calibri"/>
              </a:rPr>
              <a:t>to make </a:t>
            </a:r>
            <a:r>
              <a:rPr sz="2900" spc="-15" dirty="0">
                <a:latin typeface="Calibri"/>
                <a:cs typeface="Calibri"/>
              </a:rPr>
              <a:t>contact </a:t>
            </a:r>
            <a:r>
              <a:rPr sz="2900" spc="-10" dirty="0">
                <a:latin typeface="Calibri"/>
                <a:cs typeface="Calibri"/>
              </a:rPr>
              <a:t>with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organizations </a:t>
            </a:r>
            <a:r>
              <a:rPr sz="2900" spc="-5" dirty="0">
                <a:latin typeface="Calibri"/>
                <a:cs typeface="Calibri"/>
              </a:rPr>
              <a:t>for </a:t>
            </a:r>
            <a:r>
              <a:rPr sz="2900" dirty="0">
                <a:latin typeface="Calibri"/>
                <a:cs typeface="Calibri"/>
              </a:rPr>
              <a:t>a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sustained</a:t>
            </a:r>
            <a:r>
              <a:rPr sz="2900" spc="-10" dirty="0">
                <a:latin typeface="Calibri"/>
                <a:cs typeface="Calibri"/>
              </a:rPr>
              <a:t> relationship </a:t>
            </a:r>
            <a:r>
              <a:rPr sz="2900" spc="-15" dirty="0">
                <a:latin typeface="Calibri"/>
                <a:cs typeface="Calibri"/>
              </a:rPr>
              <a:t>that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will </a:t>
            </a:r>
            <a:r>
              <a:rPr sz="2900" spc="-10" dirty="0">
                <a:latin typeface="Calibri"/>
                <a:cs typeface="Calibri"/>
              </a:rPr>
              <a:t>help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improve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accessibility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your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work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9658" y="676281"/>
            <a:ext cx="351218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latin typeface="Georgia"/>
                <a:cs typeface="Georgia"/>
              </a:rPr>
              <a:t>Let’s</a:t>
            </a:r>
            <a:r>
              <a:rPr sz="3400" dirty="0">
                <a:latin typeface="Georgia"/>
                <a:cs typeface="Georgia"/>
              </a:rPr>
              <a:t> </a:t>
            </a:r>
            <a:r>
              <a:rPr sz="3400" spc="5" dirty="0">
                <a:latin typeface="Georgia"/>
                <a:cs typeface="Georgia"/>
              </a:rPr>
              <a:t>Set</a:t>
            </a:r>
            <a:r>
              <a:rPr sz="3400" spc="-1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the </a:t>
            </a:r>
            <a:r>
              <a:rPr sz="3400" spc="5" dirty="0">
                <a:latin typeface="Georgia"/>
                <a:cs typeface="Georgia"/>
              </a:rPr>
              <a:t>Stage</a:t>
            </a:r>
            <a:endParaRPr sz="3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14633"/>
            <a:ext cx="8885555" cy="35458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48200"/>
              </a:lnSpc>
              <a:spcBef>
                <a:spcPts val="80"/>
              </a:spcBef>
            </a:pPr>
            <a:r>
              <a:rPr sz="2600" b="1" spc="-20" dirty="0">
                <a:solidFill>
                  <a:srgbClr val="646B86"/>
                </a:solidFill>
                <a:latin typeface="Georgia"/>
                <a:cs typeface="Georgia"/>
              </a:rPr>
              <a:t>“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ACCESSIBILITY MUST BE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CONSIDERED </a:t>
            </a:r>
            <a:r>
              <a:rPr sz="2600" b="1" spc="-10" dirty="0">
                <a:solidFill>
                  <a:srgbClr val="3F3F3F"/>
                </a:solidFill>
                <a:latin typeface="Georgia"/>
                <a:cs typeface="Georgia"/>
              </a:rPr>
              <a:t>AT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THE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FOREFRONT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OF ALL POLICY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DEVELOPMENT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 RATHER THAN TREATING </a:t>
            </a:r>
            <a:r>
              <a:rPr sz="2600" b="1" spc="-5" dirty="0">
                <a:solidFill>
                  <a:srgbClr val="3F3F3F"/>
                </a:solidFill>
                <a:latin typeface="Georgia"/>
                <a:cs typeface="Georgia"/>
              </a:rPr>
              <a:t>IT </a:t>
            </a:r>
            <a:r>
              <a:rPr sz="2600" b="1" spc="-15" dirty="0">
                <a:solidFill>
                  <a:srgbClr val="3F3F3F"/>
                </a:solidFill>
                <a:latin typeface="Georgia"/>
                <a:cs typeface="Georgia"/>
              </a:rPr>
              <a:t>LIKE </a:t>
            </a:r>
            <a:r>
              <a:rPr sz="2600" b="1" spc="-10" dirty="0">
                <a:solidFill>
                  <a:srgbClr val="3F3F3F"/>
                </a:solidFill>
                <a:latin typeface="Georgia"/>
                <a:cs typeface="Georgia"/>
              </a:rPr>
              <a:t>AN </a:t>
            </a:r>
            <a:r>
              <a:rPr sz="2600" b="1" spc="-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AFTERTHOUGHT</a:t>
            </a:r>
            <a:r>
              <a:rPr sz="2600" b="1" spc="-4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OR</a:t>
            </a:r>
            <a:r>
              <a:rPr sz="2600" b="1" spc="-4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3F3F3F"/>
                </a:solidFill>
                <a:latin typeface="Georgia"/>
                <a:cs typeface="Georgia"/>
              </a:rPr>
              <a:t>A</a:t>
            </a:r>
            <a:r>
              <a:rPr sz="2600" b="1" spc="-4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BOX</a:t>
            </a:r>
            <a:r>
              <a:rPr sz="2600" b="1" spc="-5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CHECKING</a:t>
            </a:r>
            <a:r>
              <a:rPr sz="2600" b="1" spc="-4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EXERCISE. </a:t>
            </a:r>
            <a:r>
              <a:rPr sz="2600" b="1" spc="-64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WE REALLY </a:t>
            </a:r>
            <a:r>
              <a:rPr sz="2600" b="1" spc="-30" dirty="0">
                <a:solidFill>
                  <a:srgbClr val="3F3F3F"/>
                </a:solidFill>
                <a:latin typeface="Georgia"/>
                <a:cs typeface="Georgia"/>
              </a:rPr>
              <a:t>NEED </a:t>
            </a:r>
            <a:r>
              <a:rPr sz="2600" b="1" spc="-25" dirty="0">
                <a:solidFill>
                  <a:srgbClr val="3F3F3F"/>
                </a:solidFill>
                <a:latin typeface="Georgia"/>
                <a:cs typeface="Georgia"/>
              </a:rPr>
              <a:t>STRONG LEADERSHIP FROM </a:t>
            </a:r>
            <a:r>
              <a:rPr sz="2600" b="1" spc="-20" dirty="0">
                <a:solidFill>
                  <a:srgbClr val="3F3F3F"/>
                </a:solidFill>
                <a:latin typeface="Georgia"/>
                <a:cs typeface="Georgia"/>
              </a:rPr>
              <a:t> YOU.”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480" y="5768256"/>
            <a:ext cx="7588250" cy="8597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900" b="1" dirty="0">
                <a:solidFill>
                  <a:srgbClr val="3F3F3F"/>
                </a:solidFill>
                <a:latin typeface="Georgia"/>
                <a:cs typeface="Georgia"/>
              </a:rPr>
              <a:t>-</a:t>
            </a:r>
            <a:r>
              <a:rPr sz="1900" b="1" spc="2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0" dirty="0">
                <a:solidFill>
                  <a:srgbClr val="3F3F3F"/>
                </a:solidFill>
                <a:latin typeface="Georgia"/>
                <a:cs typeface="Georgia"/>
              </a:rPr>
              <a:t>SENATOR</a:t>
            </a:r>
            <a:r>
              <a:rPr sz="1900" b="1" spc="2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TAMMY</a:t>
            </a:r>
            <a:r>
              <a:rPr sz="1900" b="1" spc="2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DUCKWORTH,</a:t>
            </a:r>
            <a:r>
              <a:rPr sz="1900" b="1" spc="1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JANUARY</a:t>
            </a:r>
            <a:r>
              <a:rPr sz="1900" b="1" spc="2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5" dirty="0">
                <a:solidFill>
                  <a:srgbClr val="3F3F3F"/>
                </a:solidFill>
                <a:latin typeface="Georgia"/>
                <a:cs typeface="Georgia"/>
              </a:rPr>
              <a:t>21,</a:t>
            </a:r>
            <a:r>
              <a:rPr sz="1900" b="1" spc="15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900" b="1" spc="5" dirty="0">
                <a:solidFill>
                  <a:srgbClr val="3F3F3F"/>
                </a:solidFill>
                <a:latin typeface="Georgia"/>
                <a:cs typeface="Georgia"/>
              </a:rPr>
              <a:t>2021</a:t>
            </a: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500" b="1" i="1" spc="-5" dirty="0">
                <a:solidFill>
                  <a:srgbClr val="3F3F3F"/>
                </a:solidFill>
                <a:latin typeface="Georgia"/>
                <a:cs typeface="Georgia"/>
              </a:rPr>
              <a:t>(CONFIRMATION </a:t>
            </a:r>
            <a:r>
              <a:rPr sz="1500" b="1" i="1" spc="-10" dirty="0">
                <a:solidFill>
                  <a:srgbClr val="3F3F3F"/>
                </a:solidFill>
                <a:latin typeface="Georgia"/>
                <a:cs typeface="Georgia"/>
              </a:rPr>
              <a:t>HEARING </a:t>
            </a:r>
            <a:r>
              <a:rPr sz="1500" b="1" i="1" spc="-5" dirty="0">
                <a:solidFill>
                  <a:srgbClr val="3F3F3F"/>
                </a:solidFill>
                <a:latin typeface="Georgia"/>
                <a:cs typeface="Georgia"/>
              </a:rPr>
              <a:t>OF PETE BUTTIGIEG FOR THE SECRETARY OF </a:t>
            </a:r>
            <a:r>
              <a:rPr sz="1500" b="1" i="1" spc="-370" dirty="0">
                <a:solidFill>
                  <a:srgbClr val="3F3F3F"/>
                </a:solidFill>
                <a:latin typeface="Georgia"/>
                <a:cs typeface="Georgia"/>
              </a:rPr>
              <a:t> </a:t>
            </a:r>
            <a:r>
              <a:rPr sz="1500" b="1" i="1" spc="-5" dirty="0">
                <a:solidFill>
                  <a:srgbClr val="3F3F3F"/>
                </a:solidFill>
                <a:latin typeface="Georgia"/>
                <a:cs typeface="Georgia"/>
              </a:rPr>
              <a:t>TRANSPORTATION)</a:t>
            </a:r>
            <a:endParaRPr sz="1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6061" y="600535"/>
            <a:ext cx="600583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5" dirty="0">
                <a:latin typeface="Georgia"/>
                <a:cs typeface="Georgia"/>
              </a:rPr>
              <a:t>Disability</a:t>
            </a:r>
            <a:r>
              <a:rPr sz="3900" spc="-75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Awareness</a:t>
            </a:r>
            <a:r>
              <a:rPr sz="3900" spc="-70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Basics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829040" cy="38360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79095" marR="117475" indent="-367030">
              <a:lnSpc>
                <a:spcPct val="84800"/>
              </a:lnSpc>
              <a:spcBef>
                <a:spcPts val="63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“Don’t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ask,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don’t </a:t>
            </a:r>
            <a:r>
              <a:rPr sz="2900" spc="-15" dirty="0">
                <a:latin typeface="Calibri"/>
                <a:cs typeface="Calibri"/>
              </a:rPr>
              <a:t>stare” </a:t>
            </a:r>
            <a:r>
              <a:rPr sz="2900" spc="-10" dirty="0">
                <a:latin typeface="Calibri"/>
                <a:cs typeface="Calibri"/>
              </a:rPr>
              <a:t>may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seem</a:t>
            </a:r>
            <a:r>
              <a:rPr sz="2900" spc="-5" dirty="0">
                <a:latin typeface="Calibri"/>
                <a:cs typeface="Calibri"/>
              </a:rPr>
              <a:t> polite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but </a:t>
            </a:r>
            <a:r>
              <a:rPr sz="2900" spc="-15" dirty="0">
                <a:latin typeface="Calibri"/>
                <a:cs typeface="Calibri"/>
              </a:rPr>
              <a:t>keeps </a:t>
            </a:r>
            <a:r>
              <a:rPr sz="2900" spc="-10" dirty="0">
                <a:latin typeface="Calibri"/>
                <a:cs typeface="Calibri"/>
              </a:rPr>
              <a:t>us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uninformed. </a:t>
            </a:r>
            <a:r>
              <a:rPr sz="2900" spc="-5" dirty="0">
                <a:latin typeface="Calibri"/>
                <a:cs typeface="Calibri"/>
              </a:rPr>
              <a:t>If you </a:t>
            </a:r>
            <a:r>
              <a:rPr sz="2900" spc="-15" dirty="0">
                <a:latin typeface="Calibri"/>
                <a:cs typeface="Calibri"/>
              </a:rPr>
              <a:t>need </a:t>
            </a:r>
            <a:r>
              <a:rPr sz="2900" spc="-10" dirty="0">
                <a:latin typeface="Calibri"/>
                <a:cs typeface="Calibri"/>
              </a:rPr>
              <a:t>information, respectfully ask. </a:t>
            </a:r>
            <a:r>
              <a:rPr sz="2900" spc="-5" dirty="0">
                <a:latin typeface="Calibri"/>
                <a:cs typeface="Calibri"/>
              </a:rPr>
              <a:t>If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you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just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curious,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don’t, unless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you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friends.</a:t>
            </a:r>
            <a:endParaRPr sz="2900">
              <a:latin typeface="Calibri"/>
              <a:cs typeface="Calibri"/>
            </a:endParaRPr>
          </a:p>
          <a:p>
            <a:pPr marL="379095" marR="60325" indent="-367030">
              <a:lnSpc>
                <a:spcPct val="84800"/>
              </a:lnSpc>
              <a:spcBef>
                <a:spcPts val="295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Staying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away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out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0" dirty="0">
                <a:latin typeface="Calibri"/>
                <a:cs typeface="Calibri"/>
              </a:rPr>
              <a:t>fear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(you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might</a:t>
            </a:r>
            <a:r>
              <a:rPr sz="2900" spc="-15" dirty="0">
                <a:latin typeface="Calibri"/>
                <a:cs typeface="Calibri"/>
              </a:rPr>
              <a:t> “say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something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wrong!”) </a:t>
            </a:r>
            <a:r>
              <a:rPr sz="2900" spc="-5" dirty="0">
                <a:latin typeface="Calibri"/>
                <a:cs typeface="Calibri"/>
              </a:rPr>
              <a:t>IS </a:t>
            </a:r>
            <a:r>
              <a:rPr sz="2900" spc="-10" dirty="0">
                <a:latin typeface="Calibri"/>
                <a:cs typeface="Calibri"/>
              </a:rPr>
              <a:t>discrimination, prevents connection, </a:t>
            </a:r>
            <a:r>
              <a:rPr sz="2900" spc="-15" dirty="0">
                <a:latin typeface="Calibri"/>
                <a:cs typeface="Calibri"/>
              </a:rPr>
              <a:t>adds </a:t>
            </a:r>
            <a:r>
              <a:rPr sz="2900" spc="-5" dirty="0">
                <a:latin typeface="Calibri"/>
                <a:cs typeface="Calibri"/>
              </a:rPr>
              <a:t>to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isolation.</a:t>
            </a:r>
            <a:endParaRPr sz="2900">
              <a:latin typeface="Calibri"/>
              <a:cs typeface="Calibri"/>
            </a:endParaRPr>
          </a:p>
          <a:p>
            <a:pPr marL="379095" marR="5080" indent="-367030">
              <a:lnSpc>
                <a:spcPts val="2900"/>
              </a:lnSpc>
              <a:spcBef>
                <a:spcPts val="300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People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with disabilities have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full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lives.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Their impairments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aren’t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main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focus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or</a:t>
            </a:r>
            <a:r>
              <a:rPr sz="2900" spc="-10" dirty="0">
                <a:latin typeface="Calibri"/>
                <a:cs typeface="Calibri"/>
              </a:rPr>
              <a:t> 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hardest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thing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life.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796" y="600535"/>
            <a:ext cx="7564120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5" dirty="0">
                <a:latin typeface="Georgia"/>
                <a:cs typeface="Georgia"/>
              </a:rPr>
              <a:t>Disability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30" dirty="0">
                <a:latin typeface="Georgia"/>
                <a:cs typeface="Georgia"/>
              </a:rPr>
              <a:t>Awareness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Basics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20" dirty="0">
                <a:latin typeface="Georgia"/>
                <a:cs typeface="Georgia"/>
              </a:rPr>
              <a:t>(cont.)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00541"/>
            <a:ext cx="8870315" cy="49669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379095" marR="5080" indent="-367030">
              <a:lnSpc>
                <a:spcPct val="84400"/>
              </a:lnSpc>
              <a:spcBef>
                <a:spcPts val="64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The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“Medical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Model”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10" dirty="0">
                <a:latin typeface="Calibri"/>
                <a:cs typeface="Calibri"/>
              </a:rPr>
              <a:t>disability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locates the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“problem </a:t>
            </a:r>
            <a:r>
              <a:rPr sz="2900" spc="-5" dirty="0">
                <a:latin typeface="Calibri"/>
                <a:cs typeface="Calibri"/>
              </a:rPr>
              <a:t> of </a:t>
            </a:r>
            <a:r>
              <a:rPr sz="2900" spc="-10" dirty="0">
                <a:latin typeface="Calibri"/>
                <a:cs typeface="Calibri"/>
              </a:rPr>
              <a:t>disability”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-10" dirty="0">
                <a:latin typeface="Calibri"/>
                <a:cs typeface="Calibri"/>
              </a:rPr>
              <a:t>the individual’s body. The “Social Model”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locates problems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-10" dirty="0">
                <a:latin typeface="Calibri"/>
                <a:cs typeface="Calibri"/>
              </a:rPr>
              <a:t>discriminatory </a:t>
            </a:r>
            <a:r>
              <a:rPr sz="2900" spc="-15" dirty="0">
                <a:latin typeface="Calibri"/>
                <a:cs typeface="Calibri"/>
              </a:rPr>
              <a:t>attitudes </a:t>
            </a:r>
            <a:r>
              <a:rPr sz="2900" spc="-10" dirty="0">
                <a:latin typeface="Calibri"/>
                <a:cs typeface="Calibri"/>
              </a:rPr>
              <a:t>and policies,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barriers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environment.</a:t>
            </a:r>
            <a:endParaRPr sz="2900">
              <a:latin typeface="Calibri"/>
              <a:cs typeface="Calibri"/>
            </a:endParaRPr>
          </a:p>
          <a:p>
            <a:pPr marL="379095" marR="278130" indent="-367030">
              <a:lnSpc>
                <a:spcPct val="84800"/>
              </a:lnSpc>
              <a:spcBef>
                <a:spcPts val="2950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“Nothing About </a:t>
            </a:r>
            <a:r>
              <a:rPr sz="2900" spc="-5" dirty="0">
                <a:latin typeface="Calibri"/>
                <a:cs typeface="Calibri"/>
              </a:rPr>
              <a:t>Us </a:t>
            </a:r>
            <a:r>
              <a:rPr sz="2900" spc="-10" dirty="0">
                <a:latin typeface="Calibri"/>
                <a:cs typeface="Calibri"/>
              </a:rPr>
              <a:t>Without Us,” our slogan, challenges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assumptions </a:t>
            </a:r>
            <a:r>
              <a:rPr sz="2900" spc="-10" dirty="0">
                <a:latin typeface="Calibri"/>
                <a:cs typeface="Calibri"/>
              </a:rPr>
              <a:t>that </a:t>
            </a:r>
            <a:r>
              <a:rPr sz="2900" spc="-15" dirty="0">
                <a:latin typeface="Calibri"/>
                <a:cs typeface="Calibri"/>
              </a:rPr>
              <a:t>“others </a:t>
            </a:r>
            <a:r>
              <a:rPr sz="2900" spc="-10" dirty="0">
                <a:latin typeface="Calibri"/>
                <a:cs typeface="Calibri"/>
              </a:rPr>
              <a:t>know best.” People with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disabilities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</a:t>
            </a:r>
            <a:r>
              <a:rPr sz="2900" spc="-15" dirty="0">
                <a:latin typeface="Calibri"/>
                <a:cs typeface="Calibri"/>
              </a:rPr>
              <a:t> experts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15" dirty="0">
                <a:latin typeface="Calibri"/>
                <a:cs typeface="Calibri"/>
              </a:rPr>
              <a:t> access </a:t>
            </a:r>
            <a:r>
              <a:rPr sz="2900" spc="-10" dirty="0">
                <a:latin typeface="Calibri"/>
                <a:cs typeface="Calibri"/>
              </a:rPr>
              <a:t>and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accommodations.</a:t>
            </a:r>
            <a:endParaRPr sz="2900">
              <a:latin typeface="Calibri"/>
              <a:cs typeface="Calibri"/>
            </a:endParaRPr>
          </a:p>
          <a:p>
            <a:pPr marL="379095" marR="413384" indent="-367030">
              <a:lnSpc>
                <a:spcPct val="85300"/>
              </a:lnSpc>
              <a:spcBef>
                <a:spcPts val="2935"/>
              </a:spcBef>
              <a:buClr>
                <a:srgbClr val="D16349"/>
              </a:buClr>
              <a:buSzPct val="93103"/>
              <a:buChar char="•"/>
              <a:tabLst>
                <a:tab pos="379095" algn="l"/>
                <a:tab pos="379730" algn="l"/>
              </a:tabLst>
            </a:pPr>
            <a:r>
              <a:rPr sz="2900" spc="-10" dirty="0">
                <a:latin typeface="Calibri"/>
                <a:cs typeface="Calibri"/>
              </a:rPr>
              <a:t>People with </a:t>
            </a:r>
            <a:r>
              <a:rPr sz="2900" spc="-15" dirty="0">
                <a:latin typeface="Calibri"/>
                <a:cs typeface="Calibri"/>
              </a:rPr>
              <a:t>“hidden”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or </a:t>
            </a:r>
            <a:r>
              <a:rPr sz="2900" spc="-10" dirty="0">
                <a:latin typeface="Calibri"/>
                <a:cs typeface="Calibri"/>
              </a:rPr>
              <a:t>“invisible”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disabilities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(90%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of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our population, </a:t>
            </a:r>
            <a:r>
              <a:rPr sz="2900" spc="-5" dirty="0">
                <a:latin typeface="Calibri"/>
                <a:cs typeface="Calibri"/>
              </a:rPr>
              <a:t>e.g. </a:t>
            </a:r>
            <a:r>
              <a:rPr sz="2900" spc="-10" dirty="0">
                <a:latin typeface="Calibri"/>
                <a:cs typeface="Calibri"/>
              </a:rPr>
              <a:t>arthritis, hearing impairment,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cancer) </a:t>
            </a:r>
            <a:r>
              <a:rPr sz="2900" spc="-10" dirty="0">
                <a:latin typeface="Calibri"/>
                <a:cs typeface="Calibri"/>
              </a:rPr>
              <a:t>are equally entitled </a:t>
            </a:r>
            <a:r>
              <a:rPr sz="2900" spc="-5" dirty="0">
                <a:latin typeface="Calibri"/>
                <a:cs typeface="Calibri"/>
              </a:rPr>
              <a:t>to </a:t>
            </a:r>
            <a:r>
              <a:rPr sz="2900" spc="-10" dirty="0">
                <a:latin typeface="Calibri"/>
                <a:cs typeface="Calibri"/>
              </a:rPr>
              <a:t>accommodations with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wheelchair</a:t>
            </a:r>
            <a:r>
              <a:rPr sz="2900" spc="-15" dirty="0">
                <a:latin typeface="Calibri"/>
                <a:cs typeface="Calibri"/>
              </a:rPr>
              <a:t> users </a:t>
            </a:r>
            <a:r>
              <a:rPr sz="2900" spc="-5" dirty="0">
                <a:latin typeface="Calibri"/>
                <a:cs typeface="Calibri"/>
              </a:rPr>
              <a:t>or</a:t>
            </a:r>
            <a:r>
              <a:rPr sz="2900" spc="-10" dirty="0">
                <a:latin typeface="Calibri"/>
                <a:cs typeface="Calibri"/>
              </a:rPr>
              <a:t> blind</a:t>
            </a:r>
            <a:r>
              <a:rPr sz="2900" spc="-15" dirty="0">
                <a:latin typeface="Calibri"/>
                <a:cs typeface="Calibri"/>
              </a:rPr>
              <a:t> people.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9436" y="600535"/>
            <a:ext cx="581723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30" dirty="0">
                <a:latin typeface="Georgia"/>
                <a:cs typeface="Georgia"/>
              </a:rPr>
              <a:t>Universal</a:t>
            </a:r>
            <a:r>
              <a:rPr sz="3900" spc="-6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Design</a:t>
            </a:r>
            <a:r>
              <a:rPr sz="3900" spc="-75" dirty="0">
                <a:latin typeface="Georgia"/>
                <a:cs typeface="Georgia"/>
              </a:rPr>
              <a:t> </a:t>
            </a:r>
            <a:r>
              <a:rPr sz="3900" spc="-25" dirty="0">
                <a:latin typeface="Georgia"/>
                <a:cs typeface="Georgia"/>
              </a:rPr>
              <a:t>Concepts</a:t>
            </a:r>
            <a:endParaRPr sz="39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480" y="1836994"/>
            <a:ext cx="8249284" cy="48812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62610" indent="-550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Equitable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10" dirty="0">
                <a:latin typeface="Calibri"/>
                <a:cs typeface="Calibri"/>
              </a:rPr>
              <a:t>Flexibility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Simple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Intuitive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Perceptible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Information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Tolerance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for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Error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5" dirty="0">
                <a:latin typeface="Calibri"/>
                <a:cs typeface="Calibri"/>
              </a:rPr>
              <a:t>Low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Physical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Effort</a:t>
            </a:r>
            <a:endParaRPr sz="3000">
              <a:latin typeface="Calibri"/>
              <a:cs typeface="Calibri"/>
            </a:endParaRPr>
          </a:p>
          <a:p>
            <a:pPr marL="562610" indent="-55054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62610" algn="l"/>
                <a:tab pos="563245" algn="l"/>
              </a:tabLst>
            </a:pPr>
            <a:r>
              <a:rPr sz="3000" spc="-10" dirty="0">
                <a:latin typeface="Calibri"/>
                <a:cs typeface="Calibri"/>
              </a:rPr>
              <a:t>Size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 Space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for Approach and </a:t>
            </a:r>
            <a:r>
              <a:rPr sz="3000" dirty="0">
                <a:latin typeface="Calibri"/>
                <a:cs typeface="Calibri"/>
              </a:rPr>
              <a:t>Use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13999"/>
              </a:lnSpc>
              <a:spcBef>
                <a:spcPts val="1100"/>
              </a:spcBef>
            </a:pPr>
            <a:r>
              <a:rPr sz="3000" spc="-5" dirty="0">
                <a:latin typeface="Calibri"/>
                <a:cs typeface="Calibri"/>
              </a:rPr>
              <a:t>Our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goal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to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fully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implement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these in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transportation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design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operation.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3D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681</Words>
  <Application>Microsoft Office PowerPoint</Application>
  <PresentationFormat>Custom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Transportation Resiliency,  Accessibility and Climate  Sustainability (TRACS)  Workshop for Transportation Professionals</vt:lpstr>
      <vt:lpstr>Agenda for TRACS Transportation Professionals</vt:lpstr>
      <vt:lpstr>TRACS Mission and Realm</vt:lpstr>
      <vt:lpstr>Briefly, Achievements of TRACS</vt:lpstr>
      <vt:lpstr>Workshop Goals</vt:lpstr>
      <vt:lpstr>Let’s Set the Stage</vt:lpstr>
      <vt:lpstr>Disability Awareness Basics</vt:lpstr>
      <vt:lpstr>Disability Awareness Basics (cont.)</vt:lpstr>
      <vt:lpstr>Universal Design Concepts</vt:lpstr>
      <vt:lpstr>Ensuring Access for the Future</vt:lpstr>
      <vt:lpstr>Speaker Presentations</vt:lpstr>
      <vt:lpstr>Recommendations for Transportation Agencies</vt:lpstr>
      <vt:lpstr>Don’t Be Afraid of Commitment</vt:lpstr>
      <vt:lpstr>Thanks for your participation and  commitment!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TRACS Workshop for Transportation Professionals</dc:title>
  <dc:creator>Dr. Marsha Saxton, Director of Research at the World Institute on Disability</dc:creator>
  <cp:lastModifiedBy>moya.shpuntoff</cp:lastModifiedBy>
  <cp:revision>7</cp:revision>
  <dcterms:created xsi:type="dcterms:W3CDTF">2021-03-30T16:47:56Z</dcterms:created>
  <dcterms:modified xsi:type="dcterms:W3CDTF">2022-07-13T18:53:29Z</dcterms:modified>
</cp:coreProperties>
</file>