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sldIdLst>
    <p:sldId id="256" r:id="rId5"/>
    <p:sldId id="301" r:id="rId6"/>
    <p:sldId id="578" r:id="rId7"/>
    <p:sldId id="579" r:id="rId8"/>
    <p:sldId id="558" r:id="rId9"/>
    <p:sldId id="557" r:id="rId10"/>
    <p:sldId id="545" r:id="rId11"/>
    <p:sldId id="580" r:id="rId12"/>
    <p:sldId id="560" r:id="rId13"/>
    <p:sldId id="583" r:id="rId14"/>
    <p:sldId id="563" r:id="rId15"/>
    <p:sldId id="564" r:id="rId16"/>
    <p:sldId id="565" r:id="rId17"/>
    <p:sldId id="582" r:id="rId18"/>
    <p:sldId id="566" r:id="rId19"/>
    <p:sldId id="567" r:id="rId20"/>
    <p:sldId id="568" r:id="rId21"/>
    <p:sldId id="569" r:id="rId22"/>
    <p:sldId id="570" r:id="rId23"/>
    <p:sldId id="571" r:id="rId24"/>
    <p:sldId id="548" r:id="rId25"/>
    <p:sldId id="572" r:id="rId26"/>
    <p:sldId id="573" r:id="rId27"/>
    <p:sldId id="574" r:id="rId28"/>
    <p:sldId id="575" r:id="rId29"/>
    <p:sldId id="581" r:id="rId30"/>
    <p:sldId id="584" r:id="rId31"/>
    <p:sldId id="552" r:id="rId32"/>
    <p:sldId id="585" r:id="rId33"/>
    <p:sldId id="587" r:id="rId34"/>
    <p:sldId id="588" r:id="rId35"/>
    <p:sldId id="512" r:id="rId3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ey Reynolds" initials="CR" lastIdx="2" clrIdx="0"/>
  <p:cmAuthor id="2" name="Emily" initials="E"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F78"/>
    <a:srgbClr val="FFDC14"/>
    <a:srgbClr val="940F00"/>
    <a:srgbClr val="315987"/>
    <a:srgbClr val="266196"/>
    <a:srgbClr val="F6BB00"/>
    <a:srgbClr val="305067"/>
    <a:srgbClr val="E1B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48" autoAdjust="0"/>
    <p:restoredTop sz="71364" autoAdjust="0"/>
  </p:normalViewPr>
  <p:slideViewPr>
    <p:cSldViewPr snapToGrid="0">
      <p:cViewPr varScale="1">
        <p:scale>
          <a:sx n="50" d="100"/>
          <a:sy n="50" d="100"/>
        </p:scale>
        <p:origin x="1810" y="53"/>
      </p:cViewPr>
      <p:guideLst>
        <p:guide orient="horz" pos="2160"/>
        <p:guide pos="2880"/>
      </p:guideLst>
    </p:cSldViewPr>
  </p:slideViewPr>
  <p:notesTextViewPr>
    <p:cViewPr>
      <p:scale>
        <a:sx n="200" d="100"/>
        <a:sy n="2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76CD133D-05CC-46DA-9492-A68606AD32F9}" type="datetimeFigureOut">
              <a:rPr lang="en-US" smtClean="0"/>
              <a:t>4/12/2021</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E9B64ADA-530E-46B1-92E9-84683FD276CC}" type="slidenum">
              <a:rPr lang="en-US" smtClean="0"/>
              <a:t>‹#›</a:t>
            </a:fld>
            <a:endParaRPr lang="en-US" dirty="0"/>
          </a:p>
        </p:txBody>
      </p:sp>
    </p:spTree>
    <p:extLst>
      <p:ext uri="{BB962C8B-B14F-4D97-AF65-F5344CB8AC3E}">
        <p14:creationId xmlns:p14="http://schemas.microsoft.com/office/powerpoint/2010/main" val="2949667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Title Slide and Acknowledgements</a:t>
            </a:r>
          </a:p>
          <a:p>
            <a:endParaRPr lang="en-US" sz="1200" b="1" kern="1200" cap="all" dirty="0">
              <a:solidFill>
                <a:schemeClr val="tx1"/>
              </a:solidFill>
              <a:effectLst/>
              <a:latin typeface="+mn-lt"/>
              <a:ea typeface="+mn-ea"/>
              <a:cs typeface="+mn-cs"/>
            </a:endParaRPr>
          </a:p>
          <a:p>
            <a:r>
              <a:rPr lang="en-US" sz="1200" b="1" kern="1200" cap="all" dirty="0">
                <a:solidFill>
                  <a:schemeClr val="tx1"/>
                </a:solidFill>
                <a:effectLst/>
                <a:latin typeface="+mn-lt"/>
                <a:ea typeface="+mn-ea"/>
                <a:cs typeface="+mn-cs"/>
              </a:rPr>
              <a:t>VERBAL Text:</a:t>
            </a:r>
          </a:p>
          <a:p>
            <a:pPr marL="171450" indent="-171450">
              <a:buFont typeface="Wingdings" panose="05000000000000000000" pitchFamily="2" charset="2"/>
              <a:buChar char="§"/>
            </a:pPr>
            <a:r>
              <a:rPr lang="en-US" sz="1200" b="0" kern="1200" cap="none" baseline="0" dirty="0">
                <a:solidFill>
                  <a:schemeClr val="tx1"/>
                </a:solidFill>
                <a:effectLst/>
                <a:latin typeface="+mn-lt"/>
                <a:ea typeface="+mn-ea"/>
                <a:cs typeface="+mn-cs"/>
              </a:rPr>
              <a:t>Welcome to the Emergency Training for Bay Area Paratransit Drivers. </a:t>
            </a:r>
          </a:p>
          <a:p>
            <a:pPr marL="171450" indent="-171450">
              <a:buFont typeface="Wingdings" panose="05000000000000000000" pitchFamily="2" charset="2"/>
              <a:buChar char="§"/>
            </a:pPr>
            <a:r>
              <a:rPr lang="en-US" sz="1200" b="0" kern="1200" cap="none" baseline="0" dirty="0">
                <a:solidFill>
                  <a:schemeClr val="tx1"/>
                </a:solidFill>
                <a:effectLst/>
                <a:latin typeface="+mn-lt"/>
                <a:ea typeface="+mn-ea"/>
                <a:cs typeface="+mn-cs"/>
              </a:rPr>
              <a:t>Thanks to UASI, our host [INSERT NAME].</a:t>
            </a:r>
          </a:p>
          <a:p>
            <a:pPr marL="171450" indent="-171450">
              <a:buFont typeface="Wingdings" panose="05000000000000000000" pitchFamily="2" charset="2"/>
              <a:buChar char="§"/>
            </a:pPr>
            <a:r>
              <a:rPr lang="en-US" sz="1200" b="0" kern="1200" cap="none" baseline="0" dirty="0">
                <a:solidFill>
                  <a:schemeClr val="tx1"/>
                </a:solidFill>
                <a:effectLst/>
                <a:latin typeface="+mn-lt"/>
                <a:ea typeface="+mn-ea"/>
                <a:cs typeface="+mn-cs"/>
              </a:rPr>
              <a:t>This training curriculum was developed by the Bay Area Urban Area Security Initiative (UASI) in coordination with the Bay Area Metropolitan Transportation Commission (MTC) and the Bay Area Paratransit Accessibility Committee (BAPAC) as part of the Bay Area UASI’s 2019 Critical Transportation Project.</a:t>
            </a:r>
            <a:r>
              <a:rPr lang="en-US" b="0" cap="none" baseline="0" dirty="0">
                <a:effectLst/>
              </a:rPr>
              <a:t> </a:t>
            </a:r>
            <a:endParaRPr lang="en-US" b="0" cap="none" baseline="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9B64ADA-530E-46B1-92E9-84683FD276CC}" type="slidenum">
              <a:rPr lang="en-US" smtClean="0"/>
              <a:t>1</a:t>
            </a:fld>
            <a:endParaRPr lang="en-US" dirty="0"/>
          </a:p>
        </p:txBody>
      </p:sp>
    </p:spTree>
    <p:extLst>
      <p:ext uri="{BB962C8B-B14F-4D97-AF65-F5344CB8AC3E}">
        <p14:creationId xmlns:p14="http://schemas.microsoft.com/office/powerpoint/2010/main" val="173588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i="1" dirty="0"/>
              <a:t>Operational Priorities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1" i="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i="0" dirty="0"/>
              <a:t>Verbal Text:</a:t>
            </a:r>
            <a:endParaRPr lang="en-US" sz="1200" kern="1200" dirty="0">
              <a:solidFill>
                <a:schemeClr val="tx1"/>
              </a:solidFill>
              <a:effectLst/>
              <a:latin typeface="+mn-lt"/>
              <a:ea typeface="+mn-ea"/>
              <a:cs typeface="+mn-cs"/>
            </a:endParaRP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We will next discuss operational priorities during emergencies.</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During emergencies, paratransit’s operational priorities are: </a:t>
            </a:r>
          </a:p>
          <a:p>
            <a:pPr marL="685800" lvl="1" indent="-228600">
              <a:buFont typeface="+mj-lt"/>
              <a:buAutoNum type="arabicParenR"/>
            </a:pPr>
            <a:r>
              <a:rPr lang="en-US" sz="1200" kern="1200" dirty="0">
                <a:solidFill>
                  <a:schemeClr val="tx1"/>
                </a:solidFill>
                <a:effectLst/>
                <a:latin typeface="+mn-lt"/>
                <a:ea typeface="+mn-ea"/>
                <a:cs typeface="+mn-cs"/>
              </a:rPr>
              <a:t>Customers on your vehicle at the time of the emergency;</a:t>
            </a:r>
          </a:p>
          <a:p>
            <a:pPr marL="685800" lvl="1" indent="-228600">
              <a:buFont typeface="+mj-lt"/>
              <a:buAutoNum type="arabicParenR"/>
            </a:pPr>
            <a:r>
              <a:rPr lang="en-US" sz="1200" kern="1200" dirty="0">
                <a:solidFill>
                  <a:schemeClr val="tx1"/>
                </a:solidFill>
                <a:effectLst/>
                <a:latin typeface="+mn-lt"/>
                <a:ea typeface="+mn-ea"/>
                <a:cs typeface="+mn-cs"/>
              </a:rPr>
              <a:t>Customers who traveled earlier in the day and are attempting to return home;</a:t>
            </a:r>
          </a:p>
          <a:p>
            <a:pPr marL="685800" lvl="1" indent="-228600">
              <a:buFont typeface="+mj-lt"/>
              <a:buAutoNum type="arabicParenR"/>
            </a:pPr>
            <a:r>
              <a:rPr lang="en-US" sz="1200" kern="1200" dirty="0">
                <a:solidFill>
                  <a:schemeClr val="tx1"/>
                </a:solidFill>
                <a:effectLst/>
                <a:latin typeface="+mn-lt"/>
                <a:ea typeface="+mn-ea"/>
                <a:cs typeface="+mn-cs"/>
              </a:rPr>
              <a:t>Passengers who are at home and require life-sustaining trips; and</a:t>
            </a:r>
          </a:p>
          <a:p>
            <a:pPr marL="685800" lvl="1" indent="-228600">
              <a:buFont typeface="+mj-lt"/>
              <a:buAutoNum type="arabicParenR"/>
            </a:pPr>
            <a:r>
              <a:rPr lang="en-US" sz="1200" kern="1200" dirty="0">
                <a:solidFill>
                  <a:schemeClr val="tx1"/>
                </a:solidFill>
                <a:effectLst/>
                <a:latin typeface="+mn-lt"/>
                <a:ea typeface="+mn-ea"/>
                <a:cs typeface="+mn-cs"/>
              </a:rPr>
              <a:t>Passengers with pre-existing, non-life-sustaining scheduled trips at home awaiting pickup.</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Once these priorities are managed, you may be asked by emergency management, through your dispatch, to support evacuations or other elements of emergency response and recovery for the larger community.</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E9B64ADA-530E-46B1-92E9-84683FD276CC}" type="slidenum">
              <a:rPr lang="en-US" smtClean="0"/>
              <a:t>10</a:t>
            </a:fld>
            <a:endParaRPr lang="en-US" dirty="0"/>
          </a:p>
        </p:txBody>
      </p:sp>
    </p:spTree>
    <p:extLst>
      <p:ext uri="{BB962C8B-B14F-4D97-AF65-F5344CB8AC3E}">
        <p14:creationId xmlns:p14="http://schemas.microsoft.com/office/powerpoint/2010/main" val="1684804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i="1" dirty="0"/>
              <a:t>Operational Continuity</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br>
              <a:rPr lang="en-US" b="1" i="0" dirty="0"/>
            </a:br>
            <a:r>
              <a:rPr lang="en-US" b="1" i="0" dirty="0"/>
              <a:t>Verbal Text:</a:t>
            </a:r>
            <a:endParaRPr lang="en-US" sz="1200" kern="1200" dirty="0">
              <a:solidFill>
                <a:schemeClr val="tx1"/>
              </a:solidFill>
              <a:effectLst/>
              <a:latin typeface="+mn-lt"/>
              <a:ea typeface="+mn-ea"/>
              <a:cs typeface="+mn-cs"/>
            </a:endParaRP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Since paratransit is such an important partner in emergency response, operational continuity is an equally important planning consideration.</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Your organization’s senior leadership will assess emergency conditions to determine whether to continue, curtail, or suspend operations. </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Typically, paratransit will follow the lead of fixed-route operations for service delivery. </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If it is safe to continue operations, you will be asked to continue your route, although passengers on your vehicle may need to be returned home, rather than delivered to facilities that may have been compromised by the emergency. </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It is also a driver’s responsibility to report conditions from the field to help senior leadership better understand local conditions. </a:t>
            </a:r>
          </a:p>
          <a:p>
            <a:pPr marL="171450" indent="-171450">
              <a:buFont typeface="Wingdings" panose="05000000000000000000" pitchFamily="2" charset="2"/>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9B64ADA-530E-46B1-92E9-84683FD276CC}" type="slidenum">
              <a:rPr lang="en-US" smtClean="0"/>
              <a:t>11</a:t>
            </a:fld>
            <a:endParaRPr lang="en-US" dirty="0"/>
          </a:p>
        </p:txBody>
      </p:sp>
    </p:spTree>
    <p:extLst>
      <p:ext uri="{BB962C8B-B14F-4D97-AF65-F5344CB8AC3E}">
        <p14:creationId xmlns:p14="http://schemas.microsoft.com/office/powerpoint/2010/main" val="1066018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i="1" dirty="0"/>
              <a:t>Emergency Management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1" i="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i="0" dirty="0"/>
              <a:t>Verbal Text:</a:t>
            </a:r>
            <a:endParaRPr lang="en-US" sz="1200" kern="1200" dirty="0">
              <a:solidFill>
                <a:schemeClr val="tx1"/>
              </a:solidFill>
              <a:effectLst/>
              <a:latin typeface="+mn-lt"/>
              <a:ea typeface="+mn-ea"/>
              <a:cs typeface="+mn-cs"/>
            </a:endParaRP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During major emergencies, paratransit leadership will also coordinate with the </a:t>
            </a:r>
            <a:r>
              <a:rPr lang="en-US" sz="1200" b="1" kern="1200" dirty="0">
                <a:solidFill>
                  <a:schemeClr val="tx1"/>
                </a:solidFill>
                <a:effectLst/>
                <a:latin typeface="+mn-lt"/>
                <a:ea typeface="+mn-ea"/>
                <a:cs typeface="+mn-cs"/>
              </a:rPr>
              <a:t>local office of emergency services </a:t>
            </a:r>
            <a:r>
              <a:rPr lang="en-US" sz="1200" kern="1200" dirty="0">
                <a:solidFill>
                  <a:schemeClr val="tx1"/>
                </a:solidFill>
                <a:effectLst/>
                <a:latin typeface="+mn-lt"/>
                <a:ea typeface="+mn-ea"/>
                <a:cs typeface="+mn-cs"/>
              </a:rPr>
              <a:t>(OES) regarding response operations. County OES coordinates regional response to serve the greatest good and may ask your agency to provide evacuation assistance. </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Emergency services in the United States follow the </a:t>
            </a:r>
            <a:r>
              <a:rPr lang="en-US" sz="1200" b="1" kern="1200" dirty="0">
                <a:solidFill>
                  <a:schemeClr val="tx1"/>
                </a:solidFill>
                <a:effectLst/>
                <a:latin typeface="+mn-lt"/>
                <a:ea typeface="+mn-ea"/>
                <a:cs typeface="+mn-cs"/>
              </a:rPr>
              <a:t>Incident Command System </a:t>
            </a:r>
            <a:r>
              <a:rPr lang="en-US" sz="1200" kern="1200" dirty="0">
                <a:solidFill>
                  <a:schemeClr val="tx1"/>
                </a:solidFill>
                <a:effectLst/>
                <a:latin typeface="+mn-lt"/>
                <a:ea typeface="+mn-ea"/>
                <a:cs typeface="+mn-cs"/>
              </a:rPr>
              <a:t>(ICS), which provides a common organizational structure for response operations. This helps organizations of all sizes and at all levels of government to more effectively coordinate response activities. </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Representatives from local government, including transit, may gather in the county Emergency Operations Center </a:t>
            </a:r>
            <a:r>
              <a:rPr lang="en-US" sz="1200" b="1" kern="1200" dirty="0">
                <a:solidFill>
                  <a:schemeClr val="tx1"/>
                </a:solidFill>
                <a:effectLst/>
                <a:latin typeface="+mn-lt"/>
                <a:ea typeface="+mn-ea"/>
                <a:cs typeface="+mn-cs"/>
              </a:rPr>
              <a:t>(EOC) </a:t>
            </a:r>
            <a:r>
              <a:rPr lang="en-US" sz="1200" kern="1200" dirty="0">
                <a:solidFill>
                  <a:schemeClr val="tx1"/>
                </a:solidFill>
                <a:effectLst/>
                <a:latin typeface="+mn-lt"/>
                <a:ea typeface="+mn-ea"/>
                <a:cs typeface="+mn-cs"/>
              </a:rPr>
              <a:t>to better coordinate response operations. </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Senior leadership for your transit or paratransit agency may also activate a Departmental Emergency Operations Center (DOC) to facilitate response operations for your agency.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9B64ADA-530E-46B1-92E9-84683FD276CC}" type="slidenum">
              <a:rPr lang="en-US" smtClean="0"/>
              <a:t>12</a:t>
            </a:fld>
            <a:endParaRPr lang="en-US" dirty="0"/>
          </a:p>
        </p:txBody>
      </p:sp>
    </p:spTree>
    <p:extLst>
      <p:ext uri="{BB962C8B-B14F-4D97-AF65-F5344CB8AC3E}">
        <p14:creationId xmlns:p14="http://schemas.microsoft.com/office/powerpoint/2010/main" val="873596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Emergency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Verbal Text:</a:t>
            </a:r>
            <a:endParaRPr lang="en-US" sz="1200" kern="1200" dirty="0">
              <a:solidFill>
                <a:schemeClr val="tx1"/>
              </a:solidFill>
              <a:effectLst/>
              <a:latin typeface="+mn-lt"/>
              <a:ea typeface="+mn-ea"/>
              <a:cs typeface="+mn-cs"/>
            </a:endParaRP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Response activities for transit and paratransit may be organized and coordinated within a working group identified in the California Standard Emergency Management System (SEMS) and the National Incident Management System (NIMS) as </a:t>
            </a:r>
            <a:r>
              <a:rPr lang="en-US" sz="1200" b="1" kern="1200" dirty="0">
                <a:solidFill>
                  <a:schemeClr val="tx1"/>
                </a:solidFill>
                <a:effectLst/>
                <a:latin typeface="+mn-lt"/>
                <a:ea typeface="+mn-ea"/>
                <a:cs typeface="+mn-cs"/>
              </a:rPr>
              <a:t>Emergency Support Function 1 – Transportation (ESF-1). </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Requests for emergency response support from paratransit will generally come from this ESF-1 working group to your local transit authority, and in turn, to paratransit dispatch through your agency’s DOC. </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Service requests that deviate from this system of control may not be eligible for reimbursement following the disaster.</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9B64ADA-530E-46B1-92E9-84683FD276CC}" type="slidenum">
              <a:rPr lang="en-US" smtClean="0"/>
              <a:t>13</a:t>
            </a:fld>
            <a:endParaRPr lang="en-US" dirty="0"/>
          </a:p>
        </p:txBody>
      </p:sp>
    </p:spTree>
    <p:extLst>
      <p:ext uri="{BB962C8B-B14F-4D97-AF65-F5344CB8AC3E}">
        <p14:creationId xmlns:p14="http://schemas.microsoft.com/office/powerpoint/2010/main" val="1646155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Expectations of Drivers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Verbal Text:</a:t>
            </a:r>
            <a:endParaRPr lang="en-US" sz="1200" b="1" i="1" kern="1200" dirty="0">
              <a:solidFill>
                <a:schemeClr val="tx1"/>
              </a:solidFill>
              <a:effectLst/>
              <a:latin typeface="+mn-lt"/>
              <a:ea typeface="+mn-ea"/>
              <a:cs typeface="+mn-cs"/>
            </a:endParaRP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Next, let’s move to expectations of paratransit drivers during emergency response.</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As a paratransit driver, you may be on the road and in service when disaster strikes. How you respond could make all the difference – for you, your passengers, and your community.</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As a paratransit driver in an emergency, you are expected to: </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Remain calm;</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Focus on safety;</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Think quickly and act decisive;</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Remain adaptable and flexible; and</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Be proactive.</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171450" indent="-171450">
              <a:spcBef>
                <a:spcPts val="0"/>
              </a:spcBef>
              <a:spcAft>
                <a:spcPts val="1800"/>
              </a:spcAft>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fld id="{E9B64ADA-530E-46B1-92E9-84683FD276CC}" type="slidenum">
              <a:rPr lang="en-US" smtClean="0"/>
              <a:t>14</a:t>
            </a:fld>
            <a:endParaRPr lang="en-US" dirty="0"/>
          </a:p>
        </p:txBody>
      </p:sp>
    </p:spTree>
    <p:extLst>
      <p:ext uri="{BB962C8B-B14F-4D97-AF65-F5344CB8AC3E}">
        <p14:creationId xmlns:p14="http://schemas.microsoft.com/office/powerpoint/2010/main" val="2829988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i="1" kern="1200" dirty="0">
                <a:solidFill>
                  <a:schemeClr val="tx1"/>
                </a:solidFill>
                <a:effectLst/>
                <a:latin typeface="+mn-lt"/>
                <a:ea typeface="+mn-ea"/>
                <a:cs typeface="+mn-cs"/>
              </a:rPr>
              <a:t>Assess the Situation</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i="0" kern="1200" dirty="0">
                <a:solidFill>
                  <a:schemeClr val="tx1"/>
                </a:solidFill>
                <a:effectLst/>
                <a:latin typeface="+mn-lt"/>
                <a:ea typeface="+mn-ea"/>
                <a:cs typeface="+mn-cs"/>
              </a:rPr>
              <a:t>Verbal Text:</a:t>
            </a:r>
            <a:endParaRPr lang="en-US" sz="1200" kern="1200" dirty="0">
              <a:solidFill>
                <a:schemeClr val="tx1"/>
              </a:solidFill>
              <a:effectLst/>
              <a:latin typeface="+mn-lt"/>
              <a:ea typeface="+mn-ea"/>
              <a:cs typeface="+mn-cs"/>
            </a:endParaRP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During an emergency, your first step will be to assess the situation and decide what information should be communicated to dispatch. </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Your situational assessment should include:</a:t>
            </a:r>
          </a:p>
          <a:p>
            <a:pPr marL="628650" lvl="1" indent="-171450">
              <a:buFont typeface="Wingdings" panose="05000000000000000000" pitchFamily="2" charset="2"/>
              <a:buChar char="§"/>
            </a:pPr>
            <a:r>
              <a:rPr lang="en-US" sz="1200" b="1" kern="1200" dirty="0">
                <a:solidFill>
                  <a:schemeClr val="tx1"/>
                </a:solidFill>
                <a:effectLst/>
                <a:latin typeface="+mn-lt"/>
                <a:ea typeface="+mn-ea"/>
                <a:cs typeface="+mn-cs"/>
              </a:rPr>
              <a:t>A self-check</a:t>
            </a:r>
            <a:r>
              <a:rPr lang="en-US" sz="1200" kern="1200" dirty="0">
                <a:solidFill>
                  <a:schemeClr val="tx1"/>
                </a:solidFill>
                <a:effectLst/>
                <a:latin typeface="+mn-lt"/>
                <a:ea typeface="+mn-ea"/>
                <a:cs typeface="+mn-cs"/>
              </a:rPr>
              <a:t>: Are you injured or incapacitated?</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Verification of your </a:t>
            </a:r>
            <a:r>
              <a:rPr lang="en-US" sz="1200" b="1" kern="1200" dirty="0">
                <a:solidFill>
                  <a:schemeClr val="tx1"/>
                </a:solidFill>
                <a:effectLst/>
                <a:latin typeface="+mn-lt"/>
                <a:ea typeface="+mn-ea"/>
                <a:cs typeface="+mn-cs"/>
              </a:rPr>
              <a:t>exact location </a:t>
            </a:r>
            <a:r>
              <a:rPr lang="en-US" sz="1200" kern="1200" dirty="0">
                <a:solidFill>
                  <a:schemeClr val="tx1"/>
                </a:solidFill>
                <a:effectLst/>
                <a:latin typeface="+mn-lt"/>
                <a:ea typeface="+mn-ea"/>
                <a:cs typeface="+mn-cs"/>
              </a:rPr>
              <a:t>by cross-streets</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Identify </a:t>
            </a:r>
            <a:r>
              <a:rPr lang="en-US" sz="1200" b="1" kern="1200" dirty="0">
                <a:solidFill>
                  <a:schemeClr val="tx1"/>
                </a:solidFill>
                <a:effectLst/>
                <a:latin typeface="+mn-lt"/>
                <a:ea typeface="+mn-ea"/>
                <a:cs typeface="+mn-cs"/>
              </a:rPr>
              <a:t>immediate hazards </a:t>
            </a:r>
            <a:r>
              <a:rPr lang="en-US" sz="1200" kern="1200" dirty="0">
                <a:solidFill>
                  <a:schemeClr val="tx1"/>
                </a:solidFill>
                <a:effectLst/>
                <a:latin typeface="+mn-lt"/>
                <a:ea typeface="+mn-ea"/>
                <a:cs typeface="+mn-cs"/>
              </a:rPr>
              <a:t>and threats</a:t>
            </a:r>
          </a:p>
          <a:p>
            <a:pPr marL="628650" lvl="1" indent="-171450">
              <a:buFont typeface="Wingdings" panose="05000000000000000000" pitchFamily="2" charset="2"/>
              <a:buChar char="§"/>
            </a:pPr>
            <a:r>
              <a:rPr lang="en-US" sz="1200" b="1" kern="1200" dirty="0">
                <a:solidFill>
                  <a:schemeClr val="tx1"/>
                </a:solidFill>
                <a:effectLst/>
                <a:latin typeface="+mn-lt"/>
                <a:ea typeface="+mn-ea"/>
                <a:cs typeface="+mn-cs"/>
              </a:rPr>
              <a:t>Assess passengers</a:t>
            </a:r>
            <a:r>
              <a:rPr lang="en-US" sz="1200" kern="1200" dirty="0">
                <a:solidFill>
                  <a:schemeClr val="tx1"/>
                </a:solidFill>
                <a:effectLst/>
                <a:latin typeface="+mn-lt"/>
                <a:ea typeface="+mn-ea"/>
                <a:cs typeface="+mn-cs"/>
              </a:rPr>
              <a:t>: Any injuries? How severe? </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Determine if your </a:t>
            </a:r>
            <a:r>
              <a:rPr lang="en-US" sz="1200" b="1" kern="1200" dirty="0">
                <a:solidFill>
                  <a:schemeClr val="tx1"/>
                </a:solidFill>
                <a:effectLst/>
                <a:latin typeface="+mn-lt"/>
                <a:ea typeface="+mn-ea"/>
                <a:cs typeface="+mn-cs"/>
              </a:rPr>
              <a:t>vehicle is safe </a:t>
            </a:r>
            <a:r>
              <a:rPr lang="en-US" sz="1200" kern="1200" dirty="0">
                <a:solidFill>
                  <a:schemeClr val="tx1"/>
                </a:solidFill>
                <a:effectLst/>
                <a:latin typeface="+mn-lt"/>
                <a:ea typeface="+mn-ea"/>
                <a:cs typeface="+mn-cs"/>
              </a:rPr>
              <a:t>to operate? </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Determine if your </a:t>
            </a:r>
            <a:r>
              <a:rPr lang="en-US" sz="1200" b="1" kern="1200" dirty="0">
                <a:solidFill>
                  <a:schemeClr val="tx1"/>
                </a:solidFill>
                <a:effectLst/>
                <a:latin typeface="+mn-lt"/>
                <a:ea typeface="+mn-ea"/>
                <a:cs typeface="+mn-cs"/>
              </a:rPr>
              <a:t>environment is safe </a:t>
            </a:r>
            <a:r>
              <a:rPr lang="en-US" sz="1200" kern="1200" dirty="0">
                <a:solidFill>
                  <a:schemeClr val="tx1"/>
                </a:solidFill>
                <a:effectLst/>
                <a:latin typeface="+mn-lt"/>
                <a:ea typeface="+mn-ea"/>
                <a:cs typeface="+mn-cs"/>
              </a:rPr>
              <a:t>to continue operations?</a:t>
            </a:r>
          </a:p>
          <a:p>
            <a:r>
              <a:rPr lang="en-US" sz="1200" kern="1200" dirty="0">
                <a:solidFill>
                  <a:schemeClr val="tx1"/>
                </a:solidFill>
                <a:effectLst/>
                <a:latin typeface="+mn-lt"/>
                <a:ea typeface="+mn-ea"/>
                <a:cs typeface="+mn-cs"/>
              </a:rPr>
              <a:t> </a:t>
            </a:r>
          </a:p>
          <a:p>
            <a:pPr marL="171450" indent="-171450">
              <a:spcBef>
                <a:spcPts val="0"/>
              </a:spcBef>
              <a:spcAft>
                <a:spcPts val="1800"/>
              </a:spcAft>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fld id="{E9B64ADA-530E-46B1-92E9-84683FD276CC}" type="slidenum">
              <a:rPr lang="en-US" smtClean="0"/>
              <a:t>15</a:t>
            </a:fld>
            <a:endParaRPr lang="en-US" dirty="0"/>
          </a:p>
        </p:txBody>
      </p:sp>
    </p:spTree>
    <p:extLst>
      <p:ext uri="{BB962C8B-B14F-4D97-AF65-F5344CB8AC3E}">
        <p14:creationId xmlns:p14="http://schemas.microsoft.com/office/powerpoint/2010/main" val="268017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Alert Notification</a:t>
            </a:r>
          </a:p>
          <a:p>
            <a:endParaRPr lang="en-US" sz="1200" b="1" i="1"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Verbal Text:</a:t>
            </a:r>
            <a:endParaRPr lang="en-US" sz="1200" i="0" kern="1200" dirty="0">
              <a:solidFill>
                <a:schemeClr val="tx1"/>
              </a:solidFill>
              <a:effectLst/>
              <a:latin typeface="+mn-lt"/>
              <a:ea typeface="+mn-ea"/>
              <a:cs typeface="+mn-cs"/>
            </a:endParaRP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Your next task will be to notify dispatch of your status as soon as you have completed the initial situational assessment. </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Dispatch will direct you on how to proceed. </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This guidance may come via radio communications, information pushed to your tablet, or by other communications channels. </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In a major disaster, you may be unable to communicate with dispatch. </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In that case, you may need to decide how to best protect yourself and passengers.</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Either continue with your current manifest or suspend your route. </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Move yourself and passengers to a safe location. </a:t>
            </a:r>
          </a:p>
          <a:p>
            <a:r>
              <a:rPr lang="en-US" sz="1200" kern="1200" dirty="0">
                <a:solidFill>
                  <a:schemeClr val="tx1"/>
                </a:solidFill>
                <a:effectLst/>
                <a:latin typeface="+mn-lt"/>
                <a:ea typeface="+mn-ea"/>
                <a:cs typeface="+mn-cs"/>
              </a:rPr>
              <a:t> </a:t>
            </a:r>
          </a:p>
          <a:p>
            <a:pPr marL="171450" indent="-171450">
              <a:spcBef>
                <a:spcPts val="0"/>
              </a:spcBef>
              <a:spcAft>
                <a:spcPts val="1800"/>
              </a:spcAft>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fld id="{E9B64ADA-530E-46B1-92E9-84683FD276CC}" type="slidenum">
              <a:rPr lang="en-US" smtClean="0"/>
              <a:t>16</a:t>
            </a:fld>
            <a:endParaRPr lang="en-US" dirty="0"/>
          </a:p>
        </p:txBody>
      </p:sp>
    </p:spTree>
    <p:extLst>
      <p:ext uri="{BB962C8B-B14F-4D97-AF65-F5344CB8AC3E}">
        <p14:creationId xmlns:p14="http://schemas.microsoft.com/office/powerpoint/2010/main" val="13272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1200" b="1" kern="1200" dirty="0">
                <a:solidFill>
                  <a:schemeClr val="tx1"/>
                </a:solidFill>
                <a:effectLst/>
                <a:latin typeface="+mn-lt"/>
                <a:ea typeface="+mn-ea"/>
                <a:cs typeface="+mn-cs"/>
              </a:rPr>
              <a:t>Verbal Text:</a:t>
            </a:r>
          </a:p>
          <a:p>
            <a:pPr marL="0" indent="0">
              <a:buFont typeface="Wingdings" panose="05000000000000000000" pitchFamily="2" charset="2"/>
              <a:buNone/>
            </a:pPr>
            <a:r>
              <a:rPr lang="en-US" sz="1200" b="1" i="1" kern="1200" dirty="0">
                <a:solidFill>
                  <a:schemeClr val="tx1"/>
                </a:solidFill>
                <a:effectLst/>
                <a:latin typeface="+mn-lt"/>
                <a:ea typeface="+mn-ea"/>
                <a:cs typeface="+mn-cs"/>
              </a:rPr>
              <a:t>Route-Finding</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Following a major emergency, roads and bridges may be congested or compromised.</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Dispatch will provide guidance on which roads to take or avoid, based on guidance from route-finding software, input from local emergency management, and driver feedback from the field. </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Use extra caution when traveling through or out of an emergency zone. </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Avoid roads and bridges that may be damaged.</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Never drive through flood waters. </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Watch for additional hazards, including downed powerlines, inoperable traffic signals, and hazardous materials. </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Report your observations to dispatch. </a:t>
            </a:r>
          </a:p>
          <a:p>
            <a:r>
              <a:rPr lang="en-US" sz="1200" kern="1200" dirty="0">
                <a:solidFill>
                  <a:schemeClr val="tx1"/>
                </a:solidFill>
                <a:effectLst/>
                <a:latin typeface="+mn-lt"/>
                <a:ea typeface="+mn-ea"/>
                <a:cs typeface="+mn-cs"/>
              </a:rPr>
              <a:t> </a:t>
            </a:r>
          </a:p>
          <a:p>
            <a:pPr marL="171450" indent="-171450">
              <a:spcBef>
                <a:spcPts val="0"/>
              </a:spcBef>
              <a:spcAft>
                <a:spcPts val="1800"/>
              </a:spcAft>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fld id="{E9B64ADA-530E-46B1-92E9-84683FD276CC}" type="slidenum">
              <a:rPr lang="en-US" smtClean="0"/>
              <a:t>17</a:t>
            </a:fld>
            <a:endParaRPr lang="en-US" dirty="0"/>
          </a:p>
        </p:txBody>
      </p:sp>
    </p:spTree>
    <p:extLst>
      <p:ext uri="{BB962C8B-B14F-4D97-AF65-F5344CB8AC3E}">
        <p14:creationId xmlns:p14="http://schemas.microsoft.com/office/powerpoint/2010/main" val="315655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Staging</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Verbal Text:</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When supporting emergency response, paratransit drivers may be asked to report to “staging,” which is a physical location where response resources are held temporarily, while you wait for an assignment. </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If you are directed to staging, proceed to the designated staging location and report to the “Staging Manager.” </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When checking in to a staging location, it may be helpful for you to communicate about the capabilities and limitations of your equipment, as Staging Managers typically are not transportation experts. </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You might say something such as, “My name is </a:t>
            </a:r>
            <a:r>
              <a:rPr lang="en-US" sz="1200" u="sng"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I work for </a:t>
            </a:r>
            <a:r>
              <a:rPr lang="en-US" sz="1200" u="sng"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paratransit and am here to assist. I have been trained in safe transit operations for people with access and functional needs and operate a small body-on-chassis vehicle that is equipped with a wheelchair lift and securement locations for up to </a:t>
            </a:r>
            <a:r>
              <a:rPr lang="en-US" sz="1200" u="sng"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mobility devices.”</a:t>
            </a:r>
          </a:p>
          <a:p>
            <a:pPr marL="171450" indent="-171450">
              <a:spcBef>
                <a:spcPts val="0"/>
              </a:spcBef>
              <a:spcAft>
                <a:spcPts val="1800"/>
              </a:spcAft>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fld id="{E9B64ADA-530E-46B1-92E9-84683FD276CC}" type="slidenum">
              <a:rPr lang="en-US" smtClean="0"/>
              <a:t>18</a:t>
            </a:fld>
            <a:endParaRPr lang="en-US" dirty="0"/>
          </a:p>
        </p:txBody>
      </p:sp>
    </p:spTree>
    <p:extLst>
      <p:ext uri="{BB962C8B-B14F-4D97-AF65-F5344CB8AC3E}">
        <p14:creationId xmlns:p14="http://schemas.microsoft.com/office/powerpoint/2010/main" val="1039839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Evacuation and Reentry</a:t>
            </a:r>
          </a:p>
          <a:p>
            <a:endParaRPr lang="en-US" sz="1200" b="1" i="1"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Verbal Text:</a:t>
            </a:r>
            <a:endParaRPr lang="en-US" sz="1200" i="0" kern="1200" dirty="0">
              <a:solidFill>
                <a:schemeClr val="tx1"/>
              </a:solidFill>
              <a:effectLst/>
              <a:latin typeface="+mn-lt"/>
              <a:ea typeface="+mn-ea"/>
              <a:cs typeface="+mn-cs"/>
            </a:endParaRP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Public transit has been increasingly asked by emergency management to assist with evacuation and reentry operations during wildfires, flooding, and other disaster events.</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Such requests should be directed from the local EOC to your agency’s DOC, and in turn, to you from your centralized dispatch. This may include evacuation of:</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Neighborhoods</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Assisted living facilities</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Independent living centers </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Or to provide transportation to/from emergency shelters, dialysis centers, etc.</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As a paratransit driver, you can be an important resource to help responders understand the unique needs of passengers with access and functional needs – both during evacuation and reentry. This includes:</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Necessary medications and assistive devices;</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The need for continuous power supply for life-sustaining equipment;</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The need for unobstructed pathways to and from pickup and drop off locations; and</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Unique challenges associated with communicating with the deaf, the blind, patients with dementia, and individuals with learning disabilities.</a:t>
            </a:r>
          </a:p>
          <a:p>
            <a:pPr marL="171450" indent="-171450">
              <a:spcBef>
                <a:spcPts val="0"/>
              </a:spcBef>
              <a:spcAft>
                <a:spcPts val="1800"/>
              </a:spcAft>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fld id="{E9B64ADA-530E-46B1-92E9-84683FD276CC}" type="slidenum">
              <a:rPr lang="en-US" smtClean="0"/>
              <a:t>19</a:t>
            </a:fld>
            <a:endParaRPr lang="en-US" dirty="0"/>
          </a:p>
        </p:txBody>
      </p:sp>
    </p:spTree>
    <p:extLst>
      <p:ext uri="{BB962C8B-B14F-4D97-AF65-F5344CB8AC3E}">
        <p14:creationId xmlns:p14="http://schemas.microsoft.com/office/powerpoint/2010/main" val="724571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latin typeface="+mn-lt"/>
                <a:ea typeface="+mn-ea"/>
                <a:cs typeface="+mn-cs"/>
              </a:rPr>
              <a:t>Training Agenda</a:t>
            </a:r>
          </a:p>
          <a:p>
            <a:endParaRPr lang="en-US" dirty="0"/>
          </a:p>
          <a:p>
            <a:r>
              <a:rPr lang="en-US" sz="1200" b="1" kern="1200" dirty="0">
                <a:solidFill>
                  <a:schemeClr val="tx1"/>
                </a:solidFill>
                <a:latin typeface="+mn-lt"/>
                <a:ea typeface="+mn-ea"/>
                <a:cs typeface="+mn-cs"/>
              </a:rPr>
              <a:t>VERBAL TEXT: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This course is designed for a two-hour format, consisting of four individual units. The majority of content-driven instruction is embodied in Units 2 and 3. Your active participation is encouraged.</a:t>
            </a:r>
          </a:p>
          <a:p>
            <a:pPr marL="171450" indent="-171450">
              <a:buFont typeface="Wingdings" panose="05000000000000000000" pitchFamily="2" charset="2"/>
              <a:buChar char="§"/>
            </a:pPr>
            <a:r>
              <a:rPr lang="en-US" dirty="0"/>
              <a:t>Before we get to introductions, let’s quickly review today’s training agenda with time periods assigned to the four units. </a:t>
            </a:r>
          </a:p>
          <a:p>
            <a:pPr marL="171450" indent="-171450">
              <a:buFont typeface="Wingdings" panose="05000000000000000000" pitchFamily="2" charset="2"/>
              <a:buChar char="§"/>
            </a:pPr>
            <a:r>
              <a:rPr lang="en-US" dirty="0"/>
              <a:t>In four units, we will cover an overview of the training and main topic areas, including Paratransit Emergency Preparedness, Response, and Recovery; Personal and Family Preparedness; and Critical Concerns and Additional Training Needs.</a:t>
            </a:r>
          </a:p>
          <a:p>
            <a:pPr marL="171450" indent="-171450">
              <a:buFont typeface="Wingdings" panose="05000000000000000000" pitchFamily="2" charset="2"/>
              <a:buChar char="§"/>
            </a:pPr>
            <a:endParaRPr lang="en-US" dirty="0"/>
          </a:p>
          <a:p>
            <a:r>
              <a:rPr lang="en-US" b="1" dirty="0"/>
              <a:t>Instructor’s Note:</a:t>
            </a:r>
          </a:p>
          <a:p>
            <a:r>
              <a:rPr lang="en-US" dirty="0"/>
              <a:t>The amount of time can be altered to suit the size of the training class. More students = more time required for discussion.</a:t>
            </a:r>
          </a:p>
          <a:p>
            <a:pPr marL="0" indent="0">
              <a:buFont typeface="Wingdings" panose="05000000000000000000" pitchFamily="2" charset="2"/>
              <a:buNone/>
            </a:pPr>
            <a:endParaRPr lang="en-US" dirty="0"/>
          </a:p>
          <a:p>
            <a:endParaRPr lang="en-US" dirty="0"/>
          </a:p>
        </p:txBody>
      </p:sp>
      <p:sp>
        <p:nvSpPr>
          <p:cNvPr id="4" name="Slide Number Placeholder 3"/>
          <p:cNvSpPr>
            <a:spLocks noGrp="1"/>
          </p:cNvSpPr>
          <p:nvPr>
            <p:ph type="sldNum" sz="quarter" idx="10"/>
          </p:nvPr>
        </p:nvSpPr>
        <p:spPr/>
        <p:txBody>
          <a:bodyPr/>
          <a:lstStyle/>
          <a:p>
            <a:fld id="{E9B64ADA-530E-46B1-92E9-84683FD276CC}" type="slidenum">
              <a:rPr lang="en-US" smtClean="0"/>
              <a:t>2</a:t>
            </a:fld>
            <a:endParaRPr lang="en-US" dirty="0"/>
          </a:p>
        </p:txBody>
      </p:sp>
    </p:spTree>
    <p:extLst>
      <p:ext uri="{BB962C8B-B14F-4D97-AF65-F5344CB8AC3E}">
        <p14:creationId xmlns:p14="http://schemas.microsoft.com/office/powerpoint/2010/main" val="355989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Fuel Supply / Power Interruptions</a:t>
            </a:r>
          </a:p>
          <a:p>
            <a:endParaRPr lang="en-US" sz="1200" b="1" i="1"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Verbal Text:</a:t>
            </a:r>
            <a:endParaRPr lang="en-US" sz="1200" i="0" kern="1200" dirty="0">
              <a:solidFill>
                <a:schemeClr val="tx1"/>
              </a:solidFill>
              <a:effectLst/>
              <a:latin typeface="+mn-lt"/>
              <a:ea typeface="+mn-ea"/>
              <a:cs typeface="+mn-cs"/>
            </a:endParaRP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During emergencies, fuel resupply may be delayed.</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As a paratransit driver, you should communicate with dispatch regarding your fuel capacity and burn rate. </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This helps your leadership team to identify alternate fuel sources and to prioritize when necessary and appropriate. </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Additionally, power supply interruptions may happen for an extended period of time.</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This can compromise your agency’s ability to access trip manifests and other critical computer data, as well as radio and cellular communications capabilities.</a:t>
            </a:r>
          </a:p>
          <a:p>
            <a:pPr>
              <a:spcBef>
                <a:spcPts val="0"/>
              </a:spcBef>
              <a:spcAft>
                <a:spcPts val="1800"/>
              </a:spcAft>
            </a:pPr>
            <a:endParaRPr lang="en-US" sz="1200" dirty="0"/>
          </a:p>
          <a:p>
            <a:pPr marL="171450" indent="-171450">
              <a:spcBef>
                <a:spcPts val="0"/>
              </a:spcBef>
              <a:spcAft>
                <a:spcPts val="1800"/>
              </a:spcAft>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fld id="{E9B64ADA-530E-46B1-92E9-84683FD276CC}" type="slidenum">
              <a:rPr lang="en-US" smtClean="0"/>
              <a:t>20</a:t>
            </a:fld>
            <a:endParaRPr lang="en-US" dirty="0"/>
          </a:p>
        </p:txBody>
      </p:sp>
    </p:spTree>
    <p:extLst>
      <p:ext uri="{BB962C8B-B14F-4D97-AF65-F5344CB8AC3E}">
        <p14:creationId xmlns:p14="http://schemas.microsoft.com/office/powerpoint/2010/main" val="1647825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t>Long-Term Recovery</a:t>
            </a:r>
          </a:p>
          <a:p>
            <a:endParaRPr lang="en-US" sz="1200" dirty="0"/>
          </a:p>
          <a:p>
            <a:r>
              <a:rPr lang="en-US" sz="1200" b="1" dirty="0"/>
              <a:t>Verbal Text:</a:t>
            </a:r>
          </a:p>
          <a:p>
            <a:r>
              <a:rPr lang="en-US" sz="1200" dirty="0"/>
              <a:t>We’ll next discuss long-term recovery considerations, including damage assessment, reconstituting essential services, restitution and recovery, and crisis counseling.</a:t>
            </a:r>
          </a:p>
        </p:txBody>
      </p:sp>
      <p:sp>
        <p:nvSpPr>
          <p:cNvPr id="4" name="Slide Number Placeholder 3"/>
          <p:cNvSpPr>
            <a:spLocks noGrp="1"/>
          </p:cNvSpPr>
          <p:nvPr>
            <p:ph type="sldNum" sz="quarter" idx="10"/>
          </p:nvPr>
        </p:nvSpPr>
        <p:spPr/>
        <p:txBody>
          <a:bodyPr/>
          <a:lstStyle/>
          <a:p>
            <a:fld id="{E9B64ADA-530E-46B1-92E9-84683FD276CC}" type="slidenum">
              <a:rPr lang="en-US" smtClean="0"/>
              <a:t>21</a:t>
            </a:fld>
            <a:endParaRPr lang="en-US" dirty="0"/>
          </a:p>
        </p:txBody>
      </p:sp>
    </p:spTree>
    <p:extLst>
      <p:ext uri="{BB962C8B-B14F-4D97-AF65-F5344CB8AC3E}">
        <p14:creationId xmlns:p14="http://schemas.microsoft.com/office/powerpoint/2010/main" val="3388453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Damage Assessment</a:t>
            </a:r>
          </a:p>
          <a:p>
            <a:endParaRPr lang="en-US" sz="1200" b="1" i="1"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Verbal Text:</a:t>
            </a:r>
            <a:endParaRPr lang="en-US" sz="1200" i="0" kern="1200" dirty="0">
              <a:solidFill>
                <a:schemeClr val="tx1"/>
              </a:solidFill>
              <a:effectLst/>
              <a:latin typeface="+mn-lt"/>
              <a:ea typeface="+mn-ea"/>
              <a:cs typeface="+mn-cs"/>
            </a:endParaRP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One of the first steps following initial emergency response is an assessment of disaster-related damages. </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As soon as it is safe, your agency’s road supervisors and safety officers will begin to assess the operability of agency equipment, facilities, and personnel. This assessment will:</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Document major damage;</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Identify potential hazards; and </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Triage response needs. </a:t>
            </a:r>
          </a:p>
          <a:p>
            <a:pPr marL="171450" lvl="1" indent="-171450" algn="l" defTabSz="914400" rtl="0" eaLnBrk="1" latinLnBrk="0" hangingPunct="1">
              <a:buFont typeface="Wingdings" panose="05000000000000000000" pitchFamily="2" charset="2"/>
              <a:buChar char="§"/>
            </a:pPr>
            <a:r>
              <a:rPr lang="en-US" sz="1200" kern="1200" dirty="0">
                <a:solidFill>
                  <a:schemeClr val="tx1"/>
                </a:solidFill>
                <a:effectLst/>
                <a:latin typeface="+mn-lt"/>
                <a:ea typeface="+mn-ea"/>
                <a:cs typeface="+mn-cs"/>
              </a:rPr>
              <a:t>Drivers should report concerns in the field to their window dispatch who, in turn, will report to the DOC.</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endParaRPr lang="en-US" sz="1200" dirty="0"/>
          </a:p>
        </p:txBody>
      </p:sp>
      <p:sp>
        <p:nvSpPr>
          <p:cNvPr id="4" name="Slide Number Placeholder 3"/>
          <p:cNvSpPr>
            <a:spLocks noGrp="1"/>
          </p:cNvSpPr>
          <p:nvPr>
            <p:ph type="sldNum" sz="quarter" idx="10"/>
          </p:nvPr>
        </p:nvSpPr>
        <p:spPr/>
        <p:txBody>
          <a:bodyPr/>
          <a:lstStyle/>
          <a:p>
            <a:fld id="{E9B64ADA-530E-46B1-92E9-84683FD276CC}" type="slidenum">
              <a:rPr lang="en-US" smtClean="0"/>
              <a:t>22</a:t>
            </a:fld>
            <a:endParaRPr lang="en-US" dirty="0"/>
          </a:p>
        </p:txBody>
      </p:sp>
    </p:spTree>
    <p:extLst>
      <p:ext uri="{BB962C8B-B14F-4D97-AF65-F5344CB8AC3E}">
        <p14:creationId xmlns:p14="http://schemas.microsoft.com/office/powerpoint/2010/main" val="3486189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Reconstituting Essential Services</a:t>
            </a:r>
          </a:p>
          <a:p>
            <a:endParaRPr lang="en-US" sz="1200" b="1" i="1"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Verbal Text:</a:t>
            </a:r>
            <a:endParaRPr lang="en-US" sz="1200" i="0" kern="1200" dirty="0">
              <a:solidFill>
                <a:schemeClr val="tx1"/>
              </a:solidFill>
              <a:effectLst/>
              <a:latin typeface="+mn-lt"/>
              <a:ea typeface="+mn-ea"/>
              <a:cs typeface="+mn-cs"/>
            </a:endParaRP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As emergency response operations transition from response to recovery, your agency’s leadership will decide when to resume normal operations. </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Leadership will work with insurance and risk management to submit claims for disaster-related losses.</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During recovery, hours of service and duty assignments may vary, as equipment and facilities are repaired and staffing levels return to normal. </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Drivers are asked to be patient with the uncertainty and rapid changes that sometimes accompany disaster recovery operations. </a:t>
            </a:r>
          </a:p>
          <a:p>
            <a:r>
              <a:rPr lang="en-US" sz="1200" kern="1200" dirty="0">
                <a:solidFill>
                  <a:schemeClr val="tx1"/>
                </a:solidFill>
                <a:effectLst/>
                <a:latin typeface="+mn-lt"/>
                <a:ea typeface="+mn-ea"/>
                <a:cs typeface="+mn-cs"/>
              </a:rPr>
              <a:t> </a:t>
            </a:r>
            <a:endParaRPr lang="en-US" sz="1200" dirty="0"/>
          </a:p>
        </p:txBody>
      </p:sp>
      <p:sp>
        <p:nvSpPr>
          <p:cNvPr id="4" name="Slide Number Placeholder 3"/>
          <p:cNvSpPr>
            <a:spLocks noGrp="1"/>
          </p:cNvSpPr>
          <p:nvPr>
            <p:ph type="sldNum" sz="quarter" idx="10"/>
          </p:nvPr>
        </p:nvSpPr>
        <p:spPr/>
        <p:txBody>
          <a:bodyPr/>
          <a:lstStyle/>
          <a:p>
            <a:fld id="{E9B64ADA-530E-46B1-92E9-84683FD276CC}" type="slidenum">
              <a:rPr lang="en-US" smtClean="0"/>
              <a:t>23</a:t>
            </a:fld>
            <a:endParaRPr lang="en-US" dirty="0"/>
          </a:p>
        </p:txBody>
      </p:sp>
    </p:spTree>
    <p:extLst>
      <p:ext uri="{BB962C8B-B14F-4D97-AF65-F5344CB8AC3E}">
        <p14:creationId xmlns:p14="http://schemas.microsoft.com/office/powerpoint/2010/main" val="3896511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Restitution/Recovery</a:t>
            </a:r>
          </a:p>
          <a:p>
            <a:endParaRPr lang="en-US" sz="1200" b="1" i="1"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Verbal Text:</a:t>
            </a:r>
            <a:endParaRPr lang="en-US" sz="1200" i="0" kern="1200" dirty="0">
              <a:solidFill>
                <a:schemeClr val="tx1"/>
              </a:solidFill>
              <a:effectLst/>
              <a:latin typeface="+mn-lt"/>
              <a:ea typeface="+mn-ea"/>
              <a:cs typeface="+mn-cs"/>
            </a:endParaRP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During long-term recovery, the focus is on restoring critical assets to pre-disaster condition.</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Another focus is on mitigation activities that may reduce losses in the future. </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As a driver, you may be asked to help document losses and contribute to an analysis of what went well and what could be improved in response to future emergencies. </a:t>
            </a:r>
          </a:p>
          <a:p>
            <a:r>
              <a:rPr lang="en-US" sz="1200" kern="1200" dirty="0">
                <a:solidFill>
                  <a:schemeClr val="tx1"/>
                </a:solidFill>
                <a:effectLst/>
                <a:latin typeface="+mn-lt"/>
                <a:ea typeface="+mn-ea"/>
                <a:cs typeface="+mn-cs"/>
              </a:rPr>
              <a:t> </a:t>
            </a:r>
            <a:endParaRPr lang="en-US" sz="1200" dirty="0"/>
          </a:p>
        </p:txBody>
      </p:sp>
      <p:sp>
        <p:nvSpPr>
          <p:cNvPr id="4" name="Slide Number Placeholder 3"/>
          <p:cNvSpPr>
            <a:spLocks noGrp="1"/>
          </p:cNvSpPr>
          <p:nvPr>
            <p:ph type="sldNum" sz="quarter" idx="10"/>
          </p:nvPr>
        </p:nvSpPr>
        <p:spPr/>
        <p:txBody>
          <a:bodyPr/>
          <a:lstStyle/>
          <a:p>
            <a:fld id="{E9B64ADA-530E-46B1-92E9-84683FD276CC}" type="slidenum">
              <a:rPr lang="en-US" smtClean="0"/>
              <a:t>24</a:t>
            </a:fld>
            <a:endParaRPr lang="en-US" dirty="0"/>
          </a:p>
        </p:txBody>
      </p:sp>
    </p:spTree>
    <p:extLst>
      <p:ext uri="{BB962C8B-B14F-4D97-AF65-F5344CB8AC3E}">
        <p14:creationId xmlns:p14="http://schemas.microsoft.com/office/powerpoint/2010/main" val="1868645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Crisis Counseling</a:t>
            </a:r>
          </a:p>
          <a:p>
            <a:endParaRPr lang="en-US" sz="1200" b="1" i="1"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Verbal Text:</a:t>
            </a:r>
            <a:endParaRPr lang="en-US" sz="1200" i="0" kern="1200" dirty="0">
              <a:solidFill>
                <a:schemeClr val="tx1"/>
              </a:solidFill>
              <a:effectLst/>
              <a:latin typeface="+mn-lt"/>
              <a:ea typeface="+mn-ea"/>
              <a:cs typeface="+mn-cs"/>
            </a:endParaRP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In addition to facilities and equipment, disasters can damage the human spirit. </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Paratransit drivers are encouraged to talk with your supervisor, your family, and co-workers about your experiences. </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Seek post-crisis counseling through your agency’s Employee Assistance Program (EAP). </a:t>
            </a:r>
            <a:endParaRPr lang="en-US" sz="1200" dirty="0"/>
          </a:p>
        </p:txBody>
      </p:sp>
      <p:sp>
        <p:nvSpPr>
          <p:cNvPr id="4" name="Slide Number Placeholder 3"/>
          <p:cNvSpPr>
            <a:spLocks noGrp="1"/>
          </p:cNvSpPr>
          <p:nvPr>
            <p:ph type="sldNum" sz="quarter" idx="10"/>
          </p:nvPr>
        </p:nvSpPr>
        <p:spPr/>
        <p:txBody>
          <a:bodyPr/>
          <a:lstStyle/>
          <a:p>
            <a:fld id="{E9B64ADA-530E-46B1-92E9-84683FD276CC}" type="slidenum">
              <a:rPr lang="en-US" smtClean="0"/>
              <a:t>25</a:t>
            </a:fld>
            <a:endParaRPr lang="en-US" dirty="0"/>
          </a:p>
        </p:txBody>
      </p:sp>
    </p:spTree>
    <p:extLst>
      <p:ext uri="{BB962C8B-B14F-4D97-AF65-F5344CB8AC3E}">
        <p14:creationId xmlns:p14="http://schemas.microsoft.com/office/powerpoint/2010/main" val="2194923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UNIT 3: Personal, Family Preparedness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Verbal Text:</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As a paratransit driver, you play an essential role in community safety every day and during emergencies. </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To ensure that you can report to work quickly and in good conscience, it is important that you prepare yourself and your household in advance of Bay Area emergencies. </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Emergency planning at the personal and family level is very important. </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It includes developing plans for sheltering in place, evacuation, and family reunification following a disaster.</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9B64ADA-530E-46B1-92E9-84683FD276CC}" type="slidenum">
              <a:rPr lang="en-US" smtClean="0"/>
              <a:t>26</a:t>
            </a:fld>
            <a:endParaRPr lang="en-US" dirty="0"/>
          </a:p>
        </p:txBody>
      </p:sp>
    </p:spTree>
    <p:extLst>
      <p:ext uri="{BB962C8B-B14F-4D97-AF65-F5344CB8AC3E}">
        <p14:creationId xmlns:p14="http://schemas.microsoft.com/office/powerpoint/2010/main" val="2093069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Sheltering-In-Place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Verbal Text:</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During hazardous material spills, severe storms, and civil unrest, the safest thing to do may be to stay put. </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Make sure you have supplies on hand to safely remain in your home for as long as a week. </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This includes: </a:t>
            </a:r>
          </a:p>
          <a:p>
            <a:pPr marL="628650" lvl="1" indent="-171450">
              <a:buFont typeface="Wingdings" panose="05000000000000000000" pitchFamily="2" charset="2"/>
              <a:buChar char="§"/>
            </a:pPr>
            <a:r>
              <a:rPr lang="en-US" sz="1200" b="1" kern="1200" dirty="0">
                <a:solidFill>
                  <a:schemeClr val="tx1"/>
                </a:solidFill>
                <a:effectLst/>
                <a:latin typeface="+mn-lt"/>
                <a:ea typeface="+mn-ea"/>
                <a:cs typeface="+mn-cs"/>
              </a:rPr>
              <a:t>Water</a:t>
            </a:r>
            <a:r>
              <a:rPr lang="en-US" sz="1200" kern="1200" dirty="0">
                <a:solidFill>
                  <a:schemeClr val="tx1"/>
                </a:solidFill>
                <a:effectLst/>
                <a:latin typeface="+mn-lt"/>
                <a:ea typeface="+mn-ea"/>
                <a:cs typeface="+mn-cs"/>
              </a:rPr>
              <a:t> –1 gallon per person per day. This can be stored in bottles or drums and should be checked and rotated on a regular basis. </a:t>
            </a:r>
            <a:endParaRPr lang="en-US" sz="1200" b="0" kern="1200" dirty="0">
              <a:solidFill>
                <a:schemeClr val="tx1"/>
              </a:solidFill>
              <a:effectLst/>
              <a:latin typeface="+mn-lt"/>
              <a:ea typeface="+mn-ea"/>
              <a:cs typeface="+mn-cs"/>
            </a:endParaRPr>
          </a:p>
          <a:p>
            <a:pPr marL="628650" lvl="1" indent="-171450">
              <a:buFont typeface="Wingdings" panose="05000000000000000000" pitchFamily="2" charset="2"/>
              <a:buChar char="§"/>
            </a:pPr>
            <a:r>
              <a:rPr lang="en-US" sz="1200" b="1" kern="1200" dirty="0">
                <a:solidFill>
                  <a:schemeClr val="tx1"/>
                </a:solidFill>
                <a:effectLst/>
                <a:latin typeface="+mn-lt"/>
                <a:ea typeface="+mn-ea"/>
                <a:cs typeface="+mn-cs"/>
              </a:rPr>
              <a:t>Food</a:t>
            </a:r>
            <a:r>
              <a:rPr lang="en-US" sz="1200" kern="1200" dirty="0">
                <a:solidFill>
                  <a:schemeClr val="tx1"/>
                </a:solidFill>
                <a:effectLst/>
                <a:latin typeface="+mn-lt"/>
                <a:ea typeface="+mn-ea"/>
                <a:cs typeface="+mn-cs"/>
              </a:rPr>
              <a:t> – enough non-perishable foods to sustain good health. Beans and rice store well, cook easily, and provide a balanced protein diet.</a:t>
            </a:r>
          </a:p>
          <a:p>
            <a:pPr marL="628650" lvl="1" indent="-171450">
              <a:buFont typeface="Wingdings" panose="05000000000000000000" pitchFamily="2" charset="2"/>
              <a:buChar char="§"/>
            </a:pPr>
            <a:r>
              <a:rPr lang="en-US" sz="1200" b="1" kern="1200" dirty="0">
                <a:solidFill>
                  <a:schemeClr val="tx1"/>
                </a:solidFill>
                <a:effectLst/>
                <a:latin typeface="+mn-lt"/>
                <a:ea typeface="+mn-ea"/>
                <a:cs typeface="+mn-cs"/>
              </a:rPr>
              <a:t>Climate control</a:t>
            </a:r>
            <a:r>
              <a:rPr lang="en-US" sz="1200" kern="1200" dirty="0">
                <a:solidFill>
                  <a:schemeClr val="tx1"/>
                </a:solidFill>
                <a:effectLst/>
                <a:latin typeface="+mn-lt"/>
                <a:ea typeface="+mn-ea"/>
                <a:cs typeface="+mn-cs"/>
              </a:rPr>
              <a:t> – Extreme temperatures are rare in the Bay Area but preparing is essential. Camping equipment and other outdoor supplies can be of great use during emergencies.</a:t>
            </a:r>
          </a:p>
          <a:p>
            <a:pPr marL="628650" lvl="1" indent="-171450">
              <a:buFont typeface="Wingdings" panose="05000000000000000000" pitchFamily="2" charset="2"/>
              <a:buChar char="§"/>
            </a:pPr>
            <a:r>
              <a:rPr lang="en-US" sz="1200" b="1" kern="1200" dirty="0">
                <a:solidFill>
                  <a:schemeClr val="tx1"/>
                </a:solidFill>
                <a:effectLst/>
                <a:latin typeface="+mn-lt"/>
                <a:ea typeface="+mn-ea"/>
                <a:cs typeface="+mn-cs"/>
              </a:rPr>
              <a:t>Sanitation</a:t>
            </a:r>
            <a:r>
              <a:rPr lang="en-US" sz="1200" kern="1200" dirty="0">
                <a:solidFill>
                  <a:schemeClr val="tx1"/>
                </a:solidFill>
                <a:effectLst/>
                <a:latin typeface="+mn-lt"/>
                <a:ea typeface="+mn-ea"/>
                <a:cs typeface="+mn-cs"/>
              </a:rPr>
              <a:t> – Consider how you will manage personal hygiene, including disposal of sanitary waste, in the event of an extended disaster.</a:t>
            </a:r>
          </a:p>
          <a:p>
            <a:pPr marL="628650" lvl="1" indent="-171450">
              <a:buFont typeface="Wingdings" panose="05000000000000000000" pitchFamily="2" charset="2"/>
              <a:buChar char="§"/>
            </a:pPr>
            <a:r>
              <a:rPr lang="en-US" sz="1200" b="1" kern="1200" dirty="0">
                <a:solidFill>
                  <a:schemeClr val="tx1"/>
                </a:solidFill>
                <a:effectLst/>
                <a:latin typeface="+mn-lt"/>
                <a:ea typeface="+mn-ea"/>
                <a:cs typeface="+mn-cs"/>
              </a:rPr>
              <a:t>Communications</a:t>
            </a:r>
            <a:r>
              <a:rPr lang="en-US" sz="1200" kern="1200" dirty="0">
                <a:solidFill>
                  <a:schemeClr val="tx1"/>
                </a:solidFill>
                <a:effectLst/>
                <a:latin typeface="+mn-lt"/>
                <a:ea typeface="+mn-ea"/>
                <a:cs typeface="+mn-cs"/>
              </a:rPr>
              <a:t> – Keep your computer and cellular devices charged and consider solar or other alternate power supply options to maintain contact with friends, family, and first responders.</a:t>
            </a:r>
          </a:p>
          <a:p>
            <a:endParaRPr lang="en-US" dirty="0"/>
          </a:p>
        </p:txBody>
      </p:sp>
      <p:sp>
        <p:nvSpPr>
          <p:cNvPr id="4" name="Slide Number Placeholder 3"/>
          <p:cNvSpPr>
            <a:spLocks noGrp="1"/>
          </p:cNvSpPr>
          <p:nvPr>
            <p:ph type="sldNum" sz="quarter" idx="5"/>
          </p:nvPr>
        </p:nvSpPr>
        <p:spPr/>
        <p:txBody>
          <a:bodyPr/>
          <a:lstStyle/>
          <a:p>
            <a:fld id="{E9B64ADA-530E-46B1-92E9-84683FD276CC}" type="slidenum">
              <a:rPr lang="en-US" smtClean="0"/>
              <a:t>27</a:t>
            </a:fld>
            <a:endParaRPr lang="en-US" dirty="0"/>
          </a:p>
        </p:txBody>
      </p:sp>
    </p:spTree>
    <p:extLst>
      <p:ext uri="{BB962C8B-B14F-4D97-AF65-F5344CB8AC3E}">
        <p14:creationId xmlns:p14="http://schemas.microsoft.com/office/powerpoint/2010/main" val="3896063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Evacuation Planning</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Verbal Text:</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To prepare for possible evacuation orders, identify what supplies and possessions to take with you and place them in a “go bag” that can be quickly retrieved.</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FEMA experts say the five key categories to consider are:</a:t>
            </a:r>
          </a:p>
          <a:p>
            <a:pPr marL="0" lvl="0" indent="0">
              <a:buFont typeface="Arial" panose="020B0604020202020204" pitchFamily="34" charset="0"/>
              <a:buNone/>
            </a:pPr>
            <a:r>
              <a:rPr lang="en-US" sz="1200" b="1" kern="1200" dirty="0">
                <a:solidFill>
                  <a:schemeClr val="tx1"/>
                </a:solidFill>
                <a:effectLst/>
                <a:latin typeface="+mn-lt"/>
                <a:ea typeface="+mn-ea"/>
                <a:cs typeface="+mn-cs"/>
              </a:rPr>
              <a:t>1) Medications</a:t>
            </a:r>
            <a:r>
              <a:rPr lang="en-US" sz="1200" kern="1200" dirty="0">
                <a:solidFill>
                  <a:schemeClr val="tx1"/>
                </a:solidFill>
                <a:effectLst/>
                <a:latin typeface="+mn-lt"/>
                <a:ea typeface="+mn-ea"/>
                <a:cs typeface="+mn-cs"/>
              </a:rPr>
              <a:t> – Prescription medications should not be left behind. Evacuations can last days to weeks, and disaster events could damage or destroy medications left in the home. Plan for the medications you will need to take and keep a list of them, so replenishing them will be easier. </a:t>
            </a:r>
          </a:p>
          <a:p>
            <a:pPr marL="0" lvl="0" indent="0">
              <a:buFont typeface="Arial" panose="020B0604020202020204" pitchFamily="34" charset="0"/>
              <a:buNone/>
            </a:pPr>
            <a:r>
              <a:rPr lang="en-US" sz="1200" b="1" kern="1200" dirty="0">
                <a:solidFill>
                  <a:schemeClr val="tx1"/>
                </a:solidFill>
                <a:effectLst/>
                <a:latin typeface="+mn-lt"/>
                <a:ea typeface="+mn-ea"/>
                <a:cs typeface="+mn-cs"/>
              </a:rPr>
              <a:t>2) Pets</a:t>
            </a:r>
            <a:r>
              <a:rPr lang="en-US" sz="1200" kern="1200" dirty="0">
                <a:solidFill>
                  <a:schemeClr val="tx1"/>
                </a:solidFill>
                <a:effectLst/>
                <a:latin typeface="+mn-lt"/>
                <a:ea typeface="+mn-ea"/>
                <a:cs typeface="+mn-cs"/>
              </a:rPr>
              <a:t> – Plan to take animal food, bedding, crates, toys, and other pet necessities. </a:t>
            </a:r>
          </a:p>
          <a:p>
            <a:pPr marL="0" lvl="0" indent="0">
              <a:buFont typeface="Arial" panose="020B0604020202020204" pitchFamily="34" charset="0"/>
              <a:buNone/>
            </a:pPr>
            <a:r>
              <a:rPr lang="en-US" sz="1200" b="1" kern="1200" dirty="0">
                <a:solidFill>
                  <a:schemeClr val="tx1"/>
                </a:solidFill>
                <a:effectLst/>
                <a:latin typeface="+mn-lt"/>
                <a:ea typeface="+mn-ea"/>
                <a:cs typeface="+mn-cs"/>
              </a:rPr>
              <a:t>3) Important Papers, Digital Files</a:t>
            </a:r>
            <a:r>
              <a:rPr lang="en-US" sz="1200" kern="1200" dirty="0">
                <a:solidFill>
                  <a:schemeClr val="tx1"/>
                </a:solidFill>
                <a:effectLst/>
                <a:latin typeface="+mn-lt"/>
                <a:ea typeface="+mn-ea"/>
                <a:cs typeface="+mn-cs"/>
              </a:rPr>
              <a:t> – Copies of your driver’s license, passport, bank accounts, credit cards, investment accounts, and insurance policies are essential to re-establishing your life after a major disaster. These documents can be stored on an encrypted thumb drive or in the cloud for convenient retrieval.</a:t>
            </a:r>
          </a:p>
          <a:p>
            <a:pPr marL="0" lvl="0" indent="0">
              <a:buFont typeface="Arial" panose="020B0604020202020204" pitchFamily="34" charset="0"/>
              <a:buNone/>
            </a:pPr>
            <a:r>
              <a:rPr lang="en-US" sz="1200" b="1" kern="1200" dirty="0">
                <a:solidFill>
                  <a:schemeClr val="tx1"/>
                </a:solidFill>
                <a:effectLst/>
                <a:latin typeface="+mn-lt"/>
                <a:ea typeface="+mn-ea"/>
                <a:cs typeface="+mn-cs"/>
              </a:rPr>
              <a:t>4) Photos</a:t>
            </a:r>
            <a:r>
              <a:rPr lang="en-US" sz="1200" kern="1200" dirty="0">
                <a:solidFill>
                  <a:schemeClr val="tx1"/>
                </a:solidFill>
                <a:effectLst/>
                <a:latin typeface="+mn-lt"/>
                <a:ea typeface="+mn-ea"/>
                <a:cs typeface="+mn-cs"/>
              </a:rPr>
              <a:t> – One of the things that hurts most following a major disaster is the loss of irreplaceable photos. Consider scanning and storing photographs.</a:t>
            </a:r>
          </a:p>
          <a:p>
            <a:pPr marL="0" lvl="0" indent="0">
              <a:buFont typeface="Arial" panose="020B0604020202020204" pitchFamily="34" charset="0"/>
              <a:buNone/>
            </a:pPr>
            <a:r>
              <a:rPr lang="en-US" sz="1200" b="1" kern="1200" dirty="0">
                <a:solidFill>
                  <a:schemeClr val="tx1"/>
                </a:solidFill>
                <a:effectLst/>
                <a:latin typeface="+mn-lt"/>
                <a:ea typeface="+mn-ea"/>
                <a:cs typeface="+mn-cs"/>
              </a:rPr>
              <a:t>5) Personal Items</a:t>
            </a:r>
            <a:r>
              <a:rPr lang="en-US" sz="1200" kern="1200" dirty="0">
                <a:solidFill>
                  <a:schemeClr val="tx1"/>
                </a:solidFill>
                <a:effectLst/>
                <a:latin typeface="+mn-lt"/>
                <a:ea typeface="+mn-ea"/>
                <a:cs typeface="+mn-cs"/>
              </a:rPr>
              <a:t> – If you are evacuated for an extended period, you will want and need some personal items, such as several changes of clothing, toiletries, and perhaps a small number of easily transported mementos. Most of our possessions are just things and can be replaced, but some cannot. </a:t>
            </a:r>
          </a:p>
        </p:txBody>
      </p:sp>
      <p:sp>
        <p:nvSpPr>
          <p:cNvPr id="4" name="Slide Number Placeholder 3"/>
          <p:cNvSpPr>
            <a:spLocks noGrp="1"/>
          </p:cNvSpPr>
          <p:nvPr>
            <p:ph type="sldNum" sz="quarter" idx="10"/>
          </p:nvPr>
        </p:nvSpPr>
        <p:spPr/>
        <p:txBody>
          <a:bodyPr/>
          <a:lstStyle/>
          <a:p>
            <a:fld id="{E9B64ADA-530E-46B1-92E9-84683FD276CC}" type="slidenum">
              <a:rPr lang="en-US" smtClean="0"/>
              <a:t>28</a:t>
            </a:fld>
            <a:endParaRPr lang="en-US" dirty="0"/>
          </a:p>
        </p:txBody>
      </p:sp>
    </p:spTree>
    <p:extLst>
      <p:ext uri="{BB962C8B-B14F-4D97-AF65-F5344CB8AC3E}">
        <p14:creationId xmlns:p14="http://schemas.microsoft.com/office/powerpoint/2010/main" val="3098293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Family Reunification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Verbal Text:</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Becoming separated from loved ones during an emergency can be traumatic. </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Make a family reunification plan that includes several locations:</a:t>
            </a:r>
          </a:p>
          <a:p>
            <a:pPr marL="628650" lvl="1" indent="-171450">
              <a:buFont typeface="Wingdings" panose="05000000000000000000" pitchFamily="2" charset="2"/>
              <a:buChar char="§"/>
            </a:pPr>
            <a:r>
              <a:rPr lang="en-US" sz="1200" b="1" kern="1200" dirty="0">
                <a:solidFill>
                  <a:schemeClr val="tx1"/>
                </a:solidFill>
                <a:effectLst/>
                <a:latin typeface="+mn-lt"/>
                <a:ea typeface="+mn-ea"/>
                <a:cs typeface="+mn-cs"/>
              </a:rPr>
              <a:t>Outside of your home</a:t>
            </a:r>
            <a:r>
              <a:rPr lang="en-US" sz="1200" kern="1200" dirty="0">
                <a:solidFill>
                  <a:schemeClr val="tx1"/>
                </a:solidFill>
                <a:effectLst/>
                <a:latin typeface="+mn-lt"/>
                <a:ea typeface="+mn-ea"/>
                <a:cs typeface="+mn-cs"/>
              </a:rPr>
              <a:t>, but in the neighborhood. This is particularly helpful in case the event forces you to retreat a short distance from your home.</a:t>
            </a:r>
          </a:p>
          <a:p>
            <a:pPr marL="628650" lvl="1" indent="-171450">
              <a:buFont typeface="Wingdings" panose="05000000000000000000" pitchFamily="2" charset="2"/>
              <a:buChar char="§"/>
            </a:pPr>
            <a:r>
              <a:rPr lang="en-US" sz="1200" b="1" kern="1200" dirty="0">
                <a:solidFill>
                  <a:schemeClr val="tx1"/>
                </a:solidFill>
                <a:effectLst/>
                <a:latin typeface="+mn-lt"/>
                <a:ea typeface="+mn-ea"/>
                <a:cs typeface="+mn-cs"/>
              </a:rPr>
              <a:t>Outside of your neighborhood </a:t>
            </a:r>
            <a:r>
              <a:rPr lang="en-US" sz="1200" kern="1200" dirty="0">
                <a:solidFill>
                  <a:schemeClr val="tx1"/>
                </a:solidFill>
                <a:effectLst/>
                <a:latin typeface="+mn-lt"/>
                <a:ea typeface="+mn-ea"/>
                <a:cs typeface="+mn-cs"/>
              </a:rPr>
              <a:t>– Sometimes evacuation orders are issued for an entire neighborhood. Knowing where to meet further away from your home – at a designated pier or BART station, for example – can be helpful and reassuring.</a:t>
            </a:r>
          </a:p>
          <a:p>
            <a:pPr marL="628650" lvl="1" indent="-171450">
              <a:buFont typeface="Wingdings" panose="05000000000000000000" pitchFamily="2" charset="2"/>
              <a:buChar char="§"/>
            </a:pPr>
            <a:r>
              <a:rPr lang="en-US" sz="1200" b="1" kern="1200" dirty="0">
                <a:solidFill>
                  <a:schemeClr val="tx1"/>
                </a:solidFill>
                <a:effectLst/>
                <a:latin typeface="+mn-lt"/>
                <a:ea typeface="+mn-ea"/>
                <a:cs typeface="+mn-cs"/>
              </a:rPr>
              <a:t>Out of state </a:t>
            </a:r>
            <a:r>
              <a:rPr lang="en-US" sz="1200" kern="1200" dirty="0">
                <a:solidFill>
                  <a:schemeClr val="tx1"/>
                </a:solidFill>
                <a:effectLst/>
                <a:latin typeface="+mn-lt"/>
                <a:ea typeface="+mn-ea"/>
                <a:cs typeface="+mn-cs"/>
              </a:rPr>
              <a:t>– During emergencies, local communications systems are frequently overwhelmed. It may be possible, however, to place phone calls to other area codes. Pick a relative who lives out of state and make sure everyone has their number, so everyone can check in. It can also be useful to designate a place to meet far from home in case of a truly catastrophic disaster.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E9B64ADA-530E-46B1-92E9-84683FD276CC}" type="slidenum">
              <a:rPr lang="en-US" smtClean="0"/>
              <a:t>29</a:t>
            </a:fld>
            <a:endParaRPr lang="en-US" dirty="0"/>
          </a:p>
        </p:txBody>
      </p:sp>
    </p:spTree>
    <p:extLst>
      <p:ext uri="{BB962C8B-B14F-4D97-AF65-F5344CB8AC3E}">
        <p14:creationId xmlns:p14="http://schemas.microsoft.com/office/powerpoint/2010/main" val="1528325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UNIT 1: Welcome, Introductions, Overview</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Instructor Notes:</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Welcome participants, introduce yourself, and offer your credentials/professional experience.</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Facilitate and encourage participants to introduce themselves and share previous experiences they have had with disaster preparedness, response, and recovery.</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Introduce the course overview and objectives that describe the content of each unit.</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Describe the materials provided. </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Summarize Unit 1’s key points.</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Transition to Unit 2.</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9B64ADA-530E-46B1-92E9-84683FD276CC}" type="slidenum">
              <a:rPr lang="en-US" smtClean="0"/>
              <a:t>3</a:t>
            </a:fld>
            <a:endParaRPr lang="en-US" dirty="0"/>
          </a:p>
        </p:txBody>
      </p:sp>
    </p:spTree>
    <p:extLst>
      <p:ext uri="{BB962C8B-B14F-4D97-AF65-F5344CB8AC3E}">
        <p14:creationId xmlns:p14="http://schemas.microsoft.com/office/powerpoint/2010/main" val="13643468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Additional Preparedness Resources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Verbal Text:</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For additional information about how you can prepare for emergencies, visit FEMA’s ready.gov website or SF72.org for Bay Area-specific information.</a:t>
            </a:r>
          </a:p>
        </p:txBody>
      </p:sp>
      <p:sp>
        <p:nvSpPr>
          <p:cNvPr id="4" name="Slide Number Placeholder 3"/>
          <p:cNvSpPr>
            <a:spLocks noGrp="1"/>
          </p:cNvSpPr>
          <p:nvPr>
            <p:ph type="sldNum" sz="quarter" idx="10"/>
          </p:nvPr>
        </p:nvSpPr>
        <p:spPr/>
        <p:txBody>
          <a:bodyPr/>
          <a:lstStyle/>
          <a:p>
            <a:fld id="{E9B64ADA-530E-46B1-92E9-84683FD276CC}" type="slidenum">
              <a:rPr lang="en-US" smtClean="0"/>
              <a:t>30</a:t>
            </a:fld>
            <a:endParaRPr lang="en-US" dirty="0"/>
          </a:p>
        </p:txBody>
      </p:sp>
    </p:spTree>
    <p:extLst>
      <p:ext uri="{BB962C8B-B14F-4D97-AF65-F5344CB8AC3E}">
        <p14:creationId xmlns:p14="http://schemas.microsoft.com/office/powerpoint/2010/main" val="1986418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1" dirty="0"/>
              <a:t>UNIT 4: Discussion, Q/A</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Verbal Text:</a:t>
            </a:r>
          </a:p>
          <a:p>
            <a:pPr marL="171450" indent="-171450">
              <a:buFont typeface="Wingdings" panose="05000000000000000000" pitchFamily="2" charset="2"/>
              <a:buChar char="§"/>
            </a:pPr>
            <a:r>
              <a:rPr lang="en-US" dirty="0"/>
              <a:t>We’d like to hear from you. </a:t>
            </a:r>
          </a:p>
          <a:p>
            <a:pPr marL="171450" indent="-171450">
              <a:buFont typeface="Wingdings" panose="05000000000000000000" pitchFamily="2" charset="2"/>
              <a:buChar char="§"/>
            </a:pPr>
            <a:r>
              <a:rPr lang="en-US" dirty="0"/>
              <a:t>Are there critical concerns you have about anything you learned today or have been thinking about relative to your role in disasters? </a:t>
            </a:r>
          </a:p>
          <a:p>
            <a:pPr marL="171450" indent="-171450">
              <a:buFont typeface="Wingdings" panose="05000000000000000000" pitchFamily="2" charset="2"/>
              <a:buChar char="§"/>
            </a:pPr>
            <a:r>
              <a:rPr lang="en-US" dirty="0"/>
              <a:t>What additional training do you feel would help you in your role during disasters?</a:t>
            </a:r>
          </a:p>
          <a:p>
            <a:pPr marL="171450" indent="-171450">
              <a:buFont typeface="Wingdings" panose="05000000000000000000" pitchFamily="2" charset="2"/>
              <a:buChar char="§"/>
            </a:pPr>
            <a:r>
              <a:rPr lang="en-US" dirty="0"/>
              <a:t>Any additional questions?</a:t>
            </a:r>
          </a:p>
        </p:txBody>
      </p:sp>
      <p:sp>
        <p:nvSpPr>
          <p:cNvPr id="4" name="Slide Number Placeholder 3"/>
          <p:cNvSpPr>
            <a:spLocks noGrp="1"/>
          </p:cNvSpPr>
          <p:nvPr>
            <p:ph type="sldNum" sz="quarter" idx="10"/>
          </p:nvPr>
        </p:nvSpPr>
        <p:spPr/>
        <p:txBody>
          <a:bodyPr/>
          <a:lstStyle/>
          <a:p>
            <a:fld id="{E9B64ADA-530E-46B1-92E9-84683FD276CC}" type="slidenum">
              <a:rPr lang="en-US" smtClean="0"/>
              <a:t>31</a:t>
            </a:fld>
            <a:endParaRPr lang="en-US" dirty="0"/>
          </a:p>
        </p:txBody>
      </p:sp>
    </p:spTree>
    <p:extLst>
      <p:ext uri="{BB962C8B-B14F-4D97-AF65-F5344CB8AC3E}">
        <p14:creationId xmlns:p14="http://schemas.microsoft.com/office/powerpoint/2010/main" val="20804654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LAST SLIDE</a:t>
            </a:r>
          </a:p>
          <a:p>
            <a:endParaRPr lang="en-US" b="1" dirty="0"/>
          </a:p>
          <a:p>
            <a:r>
              <a:rPr lang="en-US" b="1" dirty="0"/>
              <a:t>Verbal Text:</a:t>
            </a:r>
          </a:p>
          <a:p>
            <a:pPr marL="171450" indent="-171450">
              <a:buFont typeface="Wingdings" panose="05000000000000000000" pitchFamily="2" charset="2"/>
              <a:buChar char="§"/>
            </a:pPr>
            <a:r>
              <a:rPr lang="en-US" dirty="0"/>
              <a:t>Thanks to all our participants today, and a special thanks to our host and to the Bay Area UASI for sponsoring this Paratransit Driver Emergency Training </a:t>
            </a:r>
          </a:p>
          <a:p>
            <a:pPr marL="171450" indent="-171450">
              <a:buFont typeface="Wingdings" panose="05000000000000000000" pitchFamily="2" charset="2"/>
              <a:buChar char="§"/>
            </a:pPr>
            <a:r>
              <a:rPr lang="en-US" dirty="0"/>
              <a:t>For additional information, please contact Janell Myhre, the Bay Area UASI </a:t>
            </a:r>
            <a:r>
              <a:rPr lang="en-US"/>
              <a:t>Program Manager </a:t>
            </a:r>
            <a:r>
              <a:rPr lang="en-US" dirty="0"/>
              <a:t>or Corinne </a:t>
            </a:r>
            <a:r>
              <a:rPr lang="en-US" dirty="0" err="1"/>
              <a:t>Bartshire</a:t>
            </a:r>
            <a:r>
              <a:rPr lang="en-US" dirty="0"/>
              <a:t>, the Bay Area UASI Project Manager at the email addresses and phone numbers provided.</a:t>
            </a:r>
          </a:p>
        </p:txBody>
      </p:sp>
      <p:sp>
        <p:nvSpPr>
          <p:cNvPr id="4" name="Slide Number Placeholder 3"/>
          <p:cNvSpPr>
            <a:spLocks noGrp="1"/>
          </p:cNvSpPr>
          <p:nvPr>
            <p:ph type="sldNum" sz="quarter" idx="10"/>
          </p:nvPr>
        </p:nvSpPr>
        <p:spPr/>
        <p:txBody>
          <a:bodyPr/>
          <a:lstStyle/>
          <a:p>
            <a:fld id="{E9B64ADA-530E-46B1-92E9-84683FD276CC}" type="slidenum">
              <a:rPr lang="en-US" smtClean="0"/>
              <a:t>32</a:t>
            </a:fld>
            <a:endParaRPr lang="en-US" dirty="0"/>
          </a:p>
        </p:txBody>
      </p:sp>
    </p:spTree>
    <p:extLst>
      <p:ext uri="{BB962C8B-B14F-4D97-AF65-F5344CB8AC3E}">
        <p14:creationId xmlns:p14="http://schemas.microsoft.com/office/powerpoint/2010/main" val="1134380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What is UASI?</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Verbal Text:</a:t>
            </a:r>
          </a:p>
          <a:p>
            <a:pPr marL="171450" lvl="0" indent="-171450" algn="l" defTabSz="914400" rtl="0" eaLnBrk="1" latinLnBrk="0" hangingPunct="1">
              <a:buFont typeface="Wingdings" panose="05000000000000000000" pitchFamily="2" charset="2"/>
              <a:buChar char="§"/>
            </a:pPr>
            <a:r>
              <a:rPr lang="en-US" sz="1200" kern="1200" dirty="0">
                <a:solidFill>
                  <a:schemeClr val="tx1"/>
                </a:solidFill>
                <a:effectLst/>
                <a:latin typeface="+mn-lt"/>
                <a:ea typeface="+mn-ea"/>
                <a:cs typeface="+mn-cs"/>
              </a:rPr>
              <a:t>The Bay Area Urban Area Security Initiative, or Bay Area UASI, is one of 39 regions of the country considered by the US Department of Homeland Security to be at greatest vulnerability to manmade and natural disasters. </a:t>
            </a:r>
            <a:endParaRPr lang="en-US" dirty="0"/>
          </a:p>
          <a:p>
            <a:pPr marL="171450" indent="-171450">
              <a:buFont typeface="Wingdings" panose="05000000000000000000" pitchFamily="2" charset="2"/>
              <a:buChar char="§"/>
            </a:pPr>
            <a:r>
              <a:rPr lang="en-US" dirty="0"/>
              <a:t>It is a federal grant program that is administered through the Federal Emergency Management Agency (FEMA), in collaboration with diverse stakeholders at the local, state, and federal levels. </a:t>
            </a:r>
          </a:p>
          <a:p>
            <a:pPr marL="171450" indent="-171450">
              <a:buFont typeface="Wingdings" panose="05000000000000000000" pitchFamily="2" charset="2"/>
              <a:buChar char="§"/>
            </a:pPr>
            <a:r>
              <a:rPr lang="en-US" dirty="0"/>
              <a:t>The UASI focus is on strengthening public safety through preparedness and efficient response and recovery.</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9B64ADA-530E-46B1-92E9-84683FD276CC}" type="slidenum">
              <a:rPr lang="en-US" smtClean="0"/>
              <a:t>4</a:t>
            </a:fld>
            <a:endParaRPr lang="en-US" dirty="0"/>
          </a:p>
        </p:txBody>
      </p:sp>
    </p:spTree>
    <p:extLst>
      <p:ext uri="{BB962C8B-B14F-4D97-AF65-F5344CB8AC3E}">
        <p14:creationId xmlns:p14="http://schemas.microsoft.com/office/powerpoint/2010/main" val="2669096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Bay Area UASI Member Jurisdictions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Verbal Text:</a:t>
            </a:r>
            <a:endParaRPr lang="en-US" dirty="0"/>
          </a:p>
          <a:p>
            <a:pPr marL="171450" lvl="0" indent="-171450" algn="l" defTabSz="914400" rtl="0" eaLnBrk="1" latinLnBrk="0" hangingPunct="1">
              <a:buFont typeface="Wingdings" panose="05000000000000000000" pitchFamily="2" charset="2"/>
              <a:buChar char="§"/>
            </a:pPr>
            <a:r>
              <a:rPr lang="en-US" sz="1200" kern="1200" dirty="0">
                <a:solidFill>
                  <a:schemeClr val="tx1"/>
                </a:solidFill>
                <a:effectLst/>
                <a:latin typeface="+mn-lt"/>
                <a:ea typeface="+mn-ea"/>
                <a:cs typeface="+mn-cs"/>
              </a:rPr>
              <a:t>The Bay Area UASI consists of the three major cities of Oakland, San Francisco, and San Jose, along with 12 counties, as pictured here.</a:t>
            </a:r>
          </a:p>
          <a:p>
            <a:endParaRPr lang="en-US" dirty="0"/>
          </a:p>
          <a:p>
            <a:endParaRPr lang="en-US" dirty="0"/>
          </a:p>
        </p:txBody>
      </p:sp>
      <p:sp>
        <p:nvSpPr>
          <p:cNvPr id="4" name="Slide Number Placeholder 3"/>
          <p:cNvSpPr>
            <a:spLocks noGrp="1"/>
          </p:cNvSpPr>
          <p:nvPr>
            <p:ph type="sldNum" sz="quarter" idx="10"/>
          </p:nvPr>
        </p:nvSpPr>
        <p:spPr/>
        <p:txBody>
          <a:bodyPr/>
          <a:lstStyle/>
          <a:p>
            <a:fld id="{E9B64ADA-530E-46B1-92E9-84683FD276CC}" type="slidenum">
              <a:rPr lang="en-US" smtClean="0"/>
              <a:t>5</a:t>
            </a:fld>
            <a:endParaRPr lang="en-US" dirty="0"/>
          </a:p>
        </p:txBody>
      </p:sp>
    </p:spTree>
    <p:extLst>
      <p:ext uri="{BB962C8B-B14F-4D97-AF65-F5344CB8AC3E}">
        <p14:creationId xmlns:p14="http://schemas.microsoft.com/office/powerpoint/2010/main" val="2806389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Focus Areas</a:t>
            </a:r>
          </a:p>
          <a:p>
            <a:endParaRPr lang="en-US" sz="1200" b="1" i="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Verbal Text:</a:t>
            </a:r>
          </a:p>
          <a:p>
            <a:pPr marL="171450" lvl="0" indent="-171450" algn="l" defTabSz="914400" rtl="0" eaLnBrk="1" latinLnBrk="0" hangingPunct="1">
              <a:buFont typeface="Wingdings" panose="05000000000000000000" pitchFamily="2" charset="2"/>
              <a:buChar char="§"/>
            </a:pPr>
            <a:r>
              <a:rPr lang="en-US" sz="1200" kern="1200" dirty="0">
                <a:solidFill>
                  <a:schemeClr val="tx1"/>
                </a:solidFill>
                <a:effectLst/>
                <a:latin typeface="+mn-lt"/>
                <a:ea typeface="+mn-ea"/>
                <a:cs typeface="+mn-cs"/>
              </a:rPr>
              <a:t>Today’s training is part of the Bay Area UASI 2019 Critical Transportation Project. </a:t>
            </a:r>
          </a:p>
          <a:p>
            <a:pPr marL="171450" lvl="0" indent="-171450" algn="l" defTabSz="914400" rtl="0" eaLnBrk="1" latinLnBrk="0" hangingPunct="1">
              <a:buFont typeface="Wingdings" panose="05000000000000000000" pitchFamily="2" charset="2"/>
              <a:buChar char="§"/>
            </a:pPr>
            <a:r>
              <a:rPr lang="en-US" sz="1200" kern="1200" dirty="0">
                <a:solidFill>
                  <a:schemeClr val="tx1"/>
                </a:solidFill>
                <a:effectLst/>
                <a:latin typeface="+mn-lt"/>
                <a:ea typeface="+mn-ea"/>
                <a:cs typeface="+mn-cs"/>
              </a:rPr>
              <a:t>There are several efforts that are specific to paratransit emergency preparedness, including a workshop series, a tabletop exercise, an Emergency Preparedness Toolkit, a Critical Capabilities Assessment, an Emergency Operations Plan template and evaluation of existing EOPs, and Paratransit Driver Emergency Preparedness and Response Training.</a:t>
            </a:r>
          </a:p>
          <a:p>
            <a:pPr marL="171450" lvl="0" indent="-171450" algn="l" defTabSz="914400" rtl="0" eaLnBrk="1" latinLnBrk="0" hangingPunct="1">
              <a:buFont typeface="Wingdings" panose="05000000000000000000" pitchFamily="2" charset="2"/>
              <a:buChar char="§"/>
            </a:pPr>
            <a:r>
              <a:rPr lang="en-US" sz="1200" kern="1200" dirty="0">
                <a:solidFill>
                  <a:schemeClr val="tx1"/>
                </a:solidFill>
                <a:effectLst/>
                <a:latin typeface="+mn-lt"/>
                <a:ea typeface="+mn-ea"/>
                <a:cs typeface="+mn-cs"/>
              </a:rPr>
              <a:t>Today’s focus is, of course, on the last component.</a:t>
            </a:r>
          </a:p>
          <a:p>
            <a:endParaRPr lang="en-US" dirty="0"/>
          </a:p>
          <a:p>
            <a:endParaRPr lang="en-US" dirty="0"/>
          </a:p>
        </p:txBody>
      </p:sp>
      <p:sp>
        <p:nvSpPr>
          <p:cNvPr id="4" name="Slide Number Placeholder 3"/>
          <p:cNvSpPr>
            <a:spLocks noGrp="1"/>
          </p:cNvSpPr>
          <p:nvPr>
            <p:ph type="sldNum" sz="quarter" idx="10"/>
          </p:nvPr>
        </p:nvSpPr>
        <p:spPr/>
        <p:txBody>
          <a:bodyPr/>
          <a:lstStyle/>
          <a:p>
            <a:fld id="{E9B64ADA-530E-46B1-92E9-84683FD276CC}" type="slidenum">
              <a:rPr lang="en-US" smtClean="0"/>
              <a:t>6</a:t>
            </a:fld>
            <a:endParaRPr lang="en-US" dirty="0"/>
          </a:p>
        </p:txBody>
      </p:sp>
    </p:spTree>
    <p:extLst>
      <p:ext uri="{BB962C8B-B14F-4D97-AF65-F5344CB8AC3E}">
        <p14:creationId xmlns:p14="http://schemas.microsoft.com/office/powerpoint/2010/main" val="2431331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Purpose and Objectives</a:t>
            </a:r>
          </a:p>
          <a:p>
            <a:endParaRPr lang="en-US" b="1" dirty="0"/>
          </a:p>
          <a:p>
            <a:r>
              <a:rPr lang="en-US" b="1" dirty="0"/>
              <a:t>Verbal Text:</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The purpose of today’s training is to empower paratransit drivers with best practices they can use when responding to emergencies. We will also learn how you can leverage the emergency planning guidance offered by the Bay Area UASI.</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Today’s objectives are to help you better understand the paratransit mission as it specifically relates to emergency management. </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You will learn the appropriate steps paratransit drivers should take following an onboard emergency or community disaster.</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You will also be able to identify steps to better prepare for hazards and threats in the Bay Area.</a:t>
            </a:r>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E9B64ADA-530E-46B1-92E9-84683FD276CC}" type="slidenum">
              <a:rPr lang="en-US" smtClean="0"/>
              <a:t>7</a:t>
            </a:fld>
            <a:endParaRPr lang="en-US" dirty="0"/>
          </a:p>
        </p:txBody>
      </p:sp>
    </p:spTree>
    <p:extLst>
      <p:ext uri="{BB962C8B-B14F-4D97-AF65-F5344CB8AC3E}">
        <p14:creationId xmlns:p14="http://schemas.microsoft.com/office/powerpoint/2010/main" val="2572525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1" dirty="0"/>
              <a:t>UNIT 2: Emergency Planning Assumptions</a:t>
            </a:r>
          </a:p>
          <a:p>
            <a:pPr marL="0" indent="0">
              <a:buFont typeface="Arial" panose="020B0604020202020204" pitchFamily="34" charset="0"/>
              <a:buNone/>
            </a:pPr>
            <a:endParaRPr lang="en-US" b="1" i="0" dirty="0"/>
          </a:p>
          <a:p>
            <a:pPr marL="0" indent="0">
              <a:buFont typeface="Arial" panose="020B0604020202020204" pitchFamily="34" charset="0"/>
              <a:buNone/>
            </a:pPr>
            <a:r>
              <a:rPr lang="en-US" b="1" i="0" dirty="0"/>
              <a:t>Verbal Text:</a:t>
            </a:r>
          </a:p>
          <a:p>
            <a:pPr marL="171450" indent="-171450">
              <a:buFont typeface="Wingdings" panose="05000000000000000000" pitchFamily="2" charset="2"/>
              <a:buChar char="§"/>
            </a:pPr>
            <a:r>
              <a:rPr lang="en-US" dirty="0"/>
              <a:t>Unit 2 of this training focuses on Emergency Planning Assumptions. </a:t>
            </a:r>
          </a:p>
          <a:p>
            <a:pPr marL="171450" indent="-171450">
              <a:buFont typeface="Wingdings" panose="05000000000000000000" pitchFamily="2" charset="2"/>
              <a:buChar char="§"/>
            </a:pPr>
            <a:r>
              <a:rPr lang="en-US" dirty="0"/>
              <a:t>We will explore each of them, including:</a:t>
            </a:r>
          </a:p>
          <a:p>
            <a:pPr marL="628650" lvl="1" indent="-171450">
              <a:buFont typeface="Wingdings" panose="05000000000000000000" pitchFamily="2" charset="2"/>
              <a:buChar char="§"/>
            </a:pPr>
            <a:r>
              <a:rPr lang="en-US" dirty="0"/>
              <a:t>Civil Right Protections paratransit agencies must follow;</a:t>
            </a:r>
          </a:p>
          <a:p>
            <a:pPr marL="628650" lvl="1" indent="-171450">
              <a:buFont typeface="Wingdings" panose="05000000000000000000" pitchFamily="2" charset="2"/>
              <a:buChar char="§"/>
            </a:pPr>
            <a:r>
              <a:rPr lang="en-US" dirty="0"/>
              <a:t>Paratransit operational priorities;</a:t>
            </a:r>
          </a:p>
          <a:p>
            <a:pPr marL="628650" lvl="1" indent="-171450">
              <a:buFont typeface="Wingdings" panose="05000000000000000000" pitchFamily="2" charset="2"/>
              <a:buChar char="§"/>
            </a:pPr>
            <a:r>
              <a:rPr lang="en-US" dirty="0"/>
              <a:t>Operational continuity; and</a:t>
            </a:r>
          </a:p>
          <a:p>
            <a:pPr marL="628650" lvl="1" indent="-171450">
              <a:buFont typeface="Wingdings" panose="05000000000000000000" pitchFamily="2" charset="2"/>
              <a:buChar char="§"/>
            </a:pPr>
            <a:r>
              <a:rPr lang="en-US" dirty="0"/>
              <a:t>Emergency Management systems that impact paratransit response.</a:t>
            </a:r>
          </a:p>
        </p:txBody>
      </p:sp>
      <p:sp>
        <p:nvSpPr>
          <p:cNvPr id="4" name="Slide Number Placeholder 3"/>
          <p:cNvSpPr>
            <a:spLocks noGrp="1"/>
          </p:cNvSpPr>
          <p:nvPr>
            <p:ph type="sldNum" sz="quarter" idx="10"/>
          </p:nvPr>
        </p:nvSpPr>
        <p:spPr/>
        <p:txBody>
          <a:bodyPr/>
          <a:lstStyle/>
          <a:p>
            <a:fld id="{E9B64ADA-530E-46B1-92E9-84683FD276CC}" type="slidenum">
              <a:rPr lang="en-US" smtClean="0"/>
              <a:t>8</a:t>
            </a:fld>
            <a:endParaRPr lang="en-US" dirty="0"/>
          </a:p>
        </p:txBody>
      </p:sp>
    </p:spTree>
    <p:extLst>
      <p:ext uri="{BB962C8B-B14F-4D97-AF65-F5344CB8AC3E}">
        <p14:creationId xmlns:p14="http://schemas.microsoft.com/office/powerpoint/2010/main" val="3270761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1" dirty="0"/>
              <a:t>Civil Rights Protections</a:t>
            </a:r>
          </a:p>
          <a:p>
            <a:pPr marL="0" indent="0">
              <a:buFont typeface="Arial" panose="020B0604020202020204" pitchFamily="34" charset="0"/>
              <a:buNone/>
            </a:pPr>
            <a:endParaRPr lang="en-US" b="1" i="1" dirty="0"/>
          </a:p>
          <a:p>
            <a:pPr marL="0" indent="0">
              <a:buFont typeface="Arial" panose="020B0604020202020204" pitchFamily="34" charset="0"/>
              <a:buNone/>
            </a:pPr>
            <a:r>
              <a:rPr lang="en-US" b="1" i="0" dirty="0"/>
              <a:t>Verbal Text:</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Paratransit plays a special role in supporting the mobility of people with access and functional needs (AFN). Transit and paratransit must comply with the Americans with Disabilities Act (ADA), which requires public transportation providers to provide equal access to AFN populations.</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Transit and paratransit must also comply </a:t>
            </a:r>
            <a:r>
              <a:rPr lang="en-US" sz="1200" kern="1200" dirty="0" err="1">
                <a:solidFill>
                  <a:schemeClr val="tx1"/>
                </a:solidFill>
                <a:effectLst/>
                <a:latin typeface="+mn-lt"/>
                <a:ea typeface="+mn-ea"/>
                <a:cs typeface="+mn-cs"/>
              </a:rPr>
              <a:t>withTitle</a:t>
            </a:r>
            <a:r>
              <a:rPr lang="en-US" sz="1200" kern="1200" dirty="0">
                <a:solidFill>
                  <a:schemeClr val="tx1"/>
                </a:solidFill>
                <a:effectLst/>
                <a:latin typeface="+mn-lt"/>
                <a:ea typeface="+mn-ea"/>
                <a:cs typeface="+mn-cs"/>
              </a:rPr>
              <a:t> VI of the Civil Rights Act, which prohibits discrimination by entities receiving federal financial assistance (including public transportation).</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9B64ADA-530E-46B1-92E9-84683FD276CC}" type="slidenum">
              <a:rPr lang="en-US" smtClean="0"/>
              <a:t>9</a:t>
            </a:fld>
            <a:endParaRPr lang="en-US" dirty="0"/>
          </a:p>
        </p:txBody>
      </p:sp>
    </p:spTree>
    <p:extLst>
      <p:ext uri="{BB962C8B-B14F-4D97-AF65-F5344CB8AC3E}">
        <p14:creationId xmlns:p14="http://schemas.microsoft.com/office/powerpoint/2010/main" val="967423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98486" y="1696995"/>
            <a:ext cx="5245514" cy="2833816"/>
          </a:xfrm>
        </p:spPr>
        <p:txBody>
          <a:bodyPr anchor="ctr">
            <a:normAutofit/>
          </a:bodyPr>
          <a:lstStyle>
            <a:lvl1pPr algn="ctr">
              <a:defRPr sz="3600"/>
            </a:lvl1pPr>
          </a:lstStyle>
          <a:p>
            <a:r>
              <a:rPr lang="en-US" dirty="0"/>
              <a:t>Click to edit Master title style</a:t>
            </a:r>
          </a:p>
        </p:txBody>
      </p:sp>
      <p:sp>
        <p:nvSpPr>
          <p:cNvPr id="3" name="Subtitle 2"/>
          <p:cNvSpPr>
            <a:spLocks noGrp="1"/>
          </p:cNvSpPr>
          <p:nvPr>
            <p:ph type="subTitle" idx="1"/>
          </p:nvPr>
        </p:nvSpPr>
        <p:spPr>
          <a:xfrm>
            <a:off x="3898486" y="4771811"/>
            <a:ext cx="5245514" cy="1655762"/>
          </a:xfrm>
        </p:spPr>
        <p:txBody>
          <a:bodyPr>
            <a:normAutofit/>
          </a:bodyPr>
          <a:lstStyle>
            <a:lvl1pPr marL="0" indent="0" algn="ctr">
              <a:buNone/>
              <a:defRPr sz="2000" i="1">
                <a:solidFill>
                  <a:schemeClr val="bg1">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F1C2D489-9ADA-4A1F-9E4D-0EE06DFA99CA}" type="datetimeFigureOut">
              <a:rPr lang="en-US" smtClean="0"/>
              <a:t>4/12/2021</a:t>
            </a:fld>
            <a:endParaRPr lang="en-US" dirty="0"/>
          </a:p>
        </p:txBody>
      </p:sp>
      <p:pic>
        <p:nvPicPr>
          <p:cNvPr id="9" name="Picture 8" descr="side_banner.jpg"/>
          <p:cNvPicPr>
            <a:picLocks noChangeAspect="1"/>
          </p:cNvPicPr>
          <p:nvPr userDrawn="1"/>
        </p:nvPicPr>
        <p:blipFill>
          <a:blip r:embed="rId2" cstate="print"/>
          <a:stretch>
            <a:fillRect/>
          </a:stretch>
        </p:blipFill>
        <p:spPr>
          <a:xfrm>
            <a:off x="0" y="0"/>
            <a:ext cx="3898486" cy="6858000"/>
          </a:xfrm>
          <a:prstGeom prst="rect">
            <a:avLst/>
          </a:prstGeom>
        </p:spPr>
      </p:pic>
      <p:sp>
        <p:nvSpPr>
          <p:cNvPr id="10" name="Rectangle 9"/>
          <p:cNvSpPr/>
          <p:nvPr userDrawn="1"/>
        </p:nvSpPr>
        <p:spPr>
          <a:xfrm>
            <a:off x="3898486" y="796359"/>
            <a:ext cx="5245514" cy="801624"/>
          </a:xfrm>
          <a:prstGeom prst="rect">
            <a:avLst/>
          </a:prstGeom>
          <a:solidFill>
            <a:srgbClr val="F6BB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4800" b="1" spc="100" dirty="0">
                <a:solidFill>
                  <a:schemeClr val="bg1"/>
                </a:solidFill>
              </a:rPr>
              <a:t>  </a:t>
            </a:r>
            <a:r>
              <a:rPr lang="en-US" sz="4800" b="1" spc="100" dirty="0">
                <a:solidFill>
                  <a:srgbClr val="305067"/>
                </a:solidFill>
              </a:rPr>
              <a:t>Bay Area UASI</a:t>
            </a:r>
          </a:p>
        </p:txBody>
      </p:sp>
    </p:spTree>
    <p:extLst>
      <p:ext uri="{BB962C8B-B14F-4D97-AF65-F5344CB8AC3E}">
        <p14:creationId xmlns:p14="http://schemas.microsoft.com/office/powerpoint/2010/main" val="3690454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C2D489-9ADA-4A1F-9E4D-0EE06DFA99CA}" type="datetimeFigureOut">
              <a:rPr lang="en-US" smtClean="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498E56-B1AA-4ED3-9AF9-B504B432AED9}" type="slidenum">
              <a:rPr lang="en-US" smtClean="0"/>
              <a:t>‹#›</a:t>
            </a:fld>
            <a:endParaRPr lang="en-US" dirty="0"/>
          </a:p>
        </p:txBody>
      </p:sp>
    </p:spTree>
    <p:extLst>
      <p:ext uri="{BB962C8B-B14F-4D97-AF65-F5344CB8AC3E}">
        <p14:creationId xmlns:p14="http://schemas.microsoft.com/office/powerpoint/2010/main" val="2402691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C2D489-9ADA-4A1F-9E4D-0EE06DFA99CA}" type="datetimeFigureOut">
              <a:rPr lang="en-US" smtClean="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498E56-B1AA-4ED3-9AF9-B504B432AED9}" type="slidenum">
              <a:rPr lang="en-US" smtClean="0"/>
              <a:t>‹#›</a:t>
            </a:fld>
            <a:endParaRPr lang="en-US" dirty="0"/>
          </a:p>
        </p:txBody>
      </p:sp>
    </p:spTree>
    <p:extLst>
      <p:ext uri="{BB962C8B-B14F-4D97-AF65-F5344CB8AC3E}">
        <p14:creationId xmlns:p14="http://schemas.microsoft.com/office/powerpoint/2010/main" val="843007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178" y="1260389"/>
            <a:ext cx="8368202" cy="50909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txBox="1">
            <a:spLocks/>
          </p:cNvSpPr>
          <p:nvPr userDrawn="1"/>
        </p:nvSpPr>
        <p:spPr>
          <a:xfrm>
            <a:off x="500062" y="5616"/>
            <a:ext cx="8643938" cy="617311"/>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9322" indent="-289322" algn="ctr"/>
            <a:endParaRPr lang="en-US" altLang="en-US" sz="3038" b="1" spc="56" dirty="0">
              <a:solidFill>
                <a:schemeClr val="bg1"/>
              </a:solidFill>
              <a:latin typeface="+mn-lt"/>
              <a:cs typeface="Arial" panose="020B0604020202020204" pitchFamily="34" charset="0"/>
            </a:endParaRPr>
          </a:p>
        </p:txBody>
      </p:sp>
      <p:sp>
        <p:nvSpPr>
          <p:cNvPr id="15" name="Oval 14"/>
          <p:cNvSpPr/>
          <p:nvPr userDrawn="1"/>
        </p:nvSpPr>
        <p:spPr>
          <a:xfrm>
            <a:off x="136912" y="46451"/>
            <a:ext cx="1098062" cy="1098062"/>
          </a:xfrm>
          <a:prstGeom prst="ellipse">
            <a:avLst/>
          </a:prstGeom>
          <a:noFill/>
          <a:ln w="57150">
            <a:solidFill>
              <a:srgbClr val="E5C0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6" name="Rectangle 15"/>
          <p:cNvSpPr/>
          <p:nvPr userDrawn="1"/>
        </p:nvSpPr>
        <p:spPr>
          <a:xfrm>
            <a:off x="19051" y="-8761"/>
            <a:ext cx="1234973" cy="642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pic>
        <p:nvPicPr>
          <p:cNvPr id="17" name="Picture 9" descr="side_banner.jpg"/>
          <p:cNvPicPr>
            <a:picLocks noChangeAspect="1"/>
          </p:cNvPicPr>
          <p:nvPr userDrawn="1"/>
        </p:nvPicPr>
        <p:blipFill rotWithShape="1">
          <a:blip r:embed="rId2" cstate="print">
            <a:extLst>
              <a:ext uri="{28A0092B-C50C-407E-A947-70E740481C1C}">
                <a14:useLocalDpi xmlns:a14="http://schemas.microsoft.com/office/drawing/2010/main" val="0"/>
              </a:ext>
            </a:extLst>
          </a:blip>
          <a:srcRect b="87928"/>
          <a:stretch/>
        </p:blipFill>
        <p:spPr bwMode="auto">
          <a:xfrm>
            <a:off x="-5357" y="-8761"/>
            <a:ext cx="9149357" cy="63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p:cNvCxnSpPr/>
          <p:nvPr userDrawn="1"/>
        </p:nvCxnSpPr>
        <p:spPr>
          <a:xfrm>
            <a:off x="-5357" y="634177"/>
            <a:ext cx="167878" cy="0"/>
          </a:xfrm>
          <a:prstGeom prst="line">
            <a:avLst/>
          </a:prstGeom>
          <a:ln w="57150">
            <a:solidFill>
              <a:srgbClr val="E5C02B"/>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2087" y="61356"/>
            <a:ext cx="1092887" cy="1068252"/>
          </a:xfrm>
          <a:prstGeom prst="rect">
            <a:avLst/>
          </a:prstGeom>
        </p:spPr>
      </p:pic>
      <p:cxnSp>
        <p:nvCxnSpPr>
          <p:cNvPr id="18" name="Straight Connector 17"/>
          <p:cNvCxnSpPr/>
          <p:nvPr userDrawn="1"/>
        </p:nvCxnSpPr>
        <p:spPr>
          <a:xfrm>
            <a:off x="1220940" y="634177"/>
            <a:ext cx="7923060" cy="0"/>
          </a:xfrm>
          <a:prstGeom prst="line">
            <a:avLst/>
          </a:prstGeom>
          <a:ln w="57150">
            <a:solidFill>
              <a:srgbClr val="E5C02B"/>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43532" y="8918"/>
            <a:ext cx="8500468" cy="639890"/>
          </a:xfrm>
        </p:spPr>
        <p:txBody>
          <a:bodyPr>
            <a:normAutofit/>
          </a:bodyPr>
          <a:lstStyle>
            <a:lvl1pPr algn="ctr">
              <a:defRPr sz="405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1758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C2D489-9ADA-4A1F-9E4D-0EE06DFA99CA}" type="datetimeFigureOut">
              <a:rPr lang="en-US" smtClean="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498E56-B1AA-4ED3-9AF9-B504B432AED9}" type="slidenum">
              <a:rPr lang="en-US" smtClean="0"/>
              <a:t>‹#›</a:t>
            </a:fld>
            <a:endParaRPr lang="en-US" dirty="0"/>
          </a:p>
        </p:txBody>
      </p:sp>
    </p:spTree>
    <p:extLst>
      <p:ext uri="{BB962C8B-B14F-4D97-AF65-F5344CB8AC3E}">
        <p14:creationId xmlns:p14="http://schemas.microsoft.com/office/powerpoint/2010/main" val="2153203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C2D489-9ADA-4A1F-9E4D-0EE06DFA99CA}" type="datetimeFigureOut">
              <a:rPr lang="en-US" smtClean="0"/>
              <a:t>4/12/2021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498E56-B1AA-4ED3-9AF9-B504B432AED9}" type="slidenum">
              <a:rPr lang="en-US" smtClean="0"/>
              <a:t>‹#›</a:t>
            </a:fld>
            <a:endParaRPr lang="en-US" dirty="0"/>
          </a:p>
        </p:txBody>
      </p:sp>
    </p:spTree>
    <p:extLst>
      <p:ext uri="{BB962C8B-B14F-4D97-AF65-F5344CB8AC3E}">
        <p14:creationId xmlns:p14="http://schemas.microsoft.com/office/powerpoint/2010/main" val="3211162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171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08562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171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08562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C2D489-9ADA-4A1F-9E4D-0EE06DFA99CA}" type="datetimeFigureOut">
              <a:rPr lang="en-US" smtClean="0"/>
              <a:t>4/12/2021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498E56-B1AA-4ED3-9AF9-B504B432AED9}" type="slidenum">
              <a:rPr lang="en-US" smtClean="0"/>
              <a:t>‹#›</a:t>
            </a:fld>
            <a:endParaRPr lang="en-US" dirty="0"/>
          </a:p>
        </p:txBody>
      </p:sp>
      <p:sp>
        <p:nvSpPr>
          <p:cNvPr id="10" name="Title 1"/>
          <p:cNvSpPr txBox="1">
            <a:spLocks/>
          </p:cNvSpPr>
          <p:nvPr userDrawn="1"/>
        </p:nvSpPr>
        <p:spPr>
          <a:xfrm>
            <a:off x="500062" y="5616"/>
            <a:ext cx="8643938" cy="617311"/>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9322" indent="-289322" algn="ctr"/>
            <a:endParaRPr lang="en-US" altLang="en-US" sz="3038" b="1" spc="56" dirty="0">
              <a:solidFill>
                <a:schemeClr val="bg1"/>
              </a:solidFill>
              <a:latin typeface="+mn-lt"/>
              <a:cs typeface="Arial" panose="020B0604020202020204" pitchFamily="34" charset="0"/>
            </a:endParaRPr>
          </a:p>
        </p:txBody>
      </p:sp>
      <p:sp>
        <p:nvSpPr>
          <p:cNvPr id="11" name="Oval 10"/>
          <p:cNvSpPr/>
          <p:nvPr userDrawn="1"/>
        </p:nvSpPr>
        <p:spPr>
          <a:xfrm>
            <a:off x="136912" y="46451"/>
            <a:ext cx="1098062" cy="1098062"/>
          </a:xfrm>
          <a:prstGeom prst="ellipse">
            <a:avLst/>
          </a:prstGeom>
          <a:noFill/>
          <a:ln w="57150">
            <a:solidFill>
              <a:srgbClr val="E5C0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2" name="Rectangle 11"/>
          <p:cNvSpPr/>
          <p:nvPr userDrawn="1"/>
        </p:nvSpPr>
        <p:spPr>
          <a:xfrm>
            <a:off x="19051" y="-8761"/>
            <a:ext cx="1234973" cy="642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pic>
        <p:nvPicPr>
          <p:cNvPr id="13" name="Picture 9" descr="side_banner.jpg"/>
          <p:cNvPicPr>
            <a:picLocks noChangeAspect="1"/>
          </p:cNvPicPr>
          <p:nvPr userDrawn="1"/>
        </p:nvPicPr>
        <p:blipFill rotWithShape="1">
          <a:blip r:embed="rId2" cstate="print">
            <a:extLst>
              <a:ext uri="{28A0092B-C50C-407E-A947-70E740481C1C}">
                <a14:useLocalDpi xmlns:a14="http://schemas.microsoft.com/office/drawing/2010/main" val="0"/>
              </a:ext>
            </a:extLst>
          </a:blip>
          <a:srcRect b="87928"/>
          <a:stretch/>
        </p:blipFill>
        <p:spPr bwMode="auto">
          <a:xfrm>
            <a:off x="-5358" y="0"/>
            <a:ext cx="9149357" cy="63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userDrawn="1"/>
        </p:nvCxnSpPr>
        <p:spPr>
          <a:xfrm>
            <a:off x="-5357" y="634177"/>
            <a:ext cx="167878" cy="0"/>
          </a:xfrm>
          <a:prstGeom prst="line">
            <a:avLst/>
          </a:prstGeom>
          <a:ln w="57150">
            <a:solidFill>
              <a:srgbClr val="E5C02B"/>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2087" y="61356"/>
            <a:ext cx="1092887" cy="1068252"/>
          </a:xfrm>
          <a:prstGeom prst="rect">
            <a:avLst/>
          </a:prstGeom>
        </p:spPr>
      </p:pic>
      <p:cxnSp>
        <p:nvCxnSpPr>
          <p:cNvPr id="16" name="Straight Connector 15"/>
          <p:cNvCxnSpPr/>
          <p:nvPr userDrawn="1"/>
        </p:nvCxnSpPr>
        <p:spPr>
          <a:xfrm>
            <a:off x="1220940" y="634177"/>
            <a:ext cx="7923060" cy="0"/>
          </a:xfrm>
          <a:prstGeom prst="line">
            <a:avLst/>
          </a:prstGeom>
          <a:ln w="57150">
            <a:solidFill>
              <a:srgbClr val="E5C02B"/>
            </a:solidFill>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userDrawn="1"/>
        </p:nvSpPr>
        <p:spPr>
          <a:xfrm>
            <a:off x="-5357" y="8918"/>
            <a:ext cx="9149357" cy="639890"/>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4050" b="1" kern="1200">
                <a:solidFill>
                  <a:schemeClr val="bg1"/>
                </a:solidFill>
                <a:latin typeface="+mn-lt"/>
                <a:ea typeface="+mj-ea"/>
                <a:cs typeface="+mj-cs"/>
              </a:defRPr>
            </a:lvl1pPr>
          </a:lstStyle>
          <a:p>
            <a:endParaRPr lang="en-US" dirty="0"/>
          </a:p>
        </p:txBody>
      </p:sp>
      <p:sp>
        <p:nvSpPr>
          <p:cNvPr id="2" name="Title 1"/>
          <p:cNvSpPr>
            <a:spLocks noGrp="1"/>
          </p:cNvSpPr>
          <p:nvPr>
            <p:ph type="title"/>
          </p:nvPr>
        </p:nvSpPr>
        <p:spPr>
          <a:xfrm>
            <a:off x="628650" y="-2609"/>
            <a:ext cx="8509993" cy="621881"/>
          </a:xfrm>
        </p:spPr>
        <p:txBody>
          <a:bodyPr>
            <a:normAutofit/>
          </a:bodyPr>
          <a:lstStyle>
            <a:lvl1pPr algn="ctr">
              <a:defRPr sz="4050" b="1">
                <a:solidFill>
                  <a:schemeClr val="bg1"/>
                </a:solidFill>
                <a:latin typeface="+mn-lt"/>
              </a:defRPr>
            </a:lvl1pPr>
          </a:lstStyle>
          <a:p>
            <a:r>
              <a:rPr lang="en-US" dirty="0"/>
              <a:t>Click to edit Master title style</a:t>
            </a:r>
          </a:p>
        </p:txBody>
      </p:sp>
      <p:sp>
        <p:nvSpPr>
          <p:cNvPr id="18" name="TextBox 17"/>
          <p:cNvSpPr txBox="1"/>
          <p:nvPr userDrawn="1"/>
        </p:nvSpPr>
        <p:spPr>
          <a:xfrm>
            <a:off x="8755380" y="6557918"/>
            <a:ext cx="388620" cy="300082"/>
          </a:xfrm>
          <a:prstGeom prst="rect">
            <a:avLst/>
          </a:prstGeom>
          <a:solidFill>
            <a:schemeClr val="bg1">
              <a:lumMod val="75000"/>
            </a:schemeClr>
          </a:solidFill>
        </p:spPr>
        <p:txBody>
          <a:bodyPr wrap="square" rtlCol="0">
            <a:spAutoFit/>
          </a:bodyPr>
          <a:lstStyle/>
          <a:p>
            <a:pPr algn="ctr"/>
            <a:fld id="{888EBEBC-80EE-47FF-A665-9ABDB10AAB06}" type="slidenum">
              <a:rPr lang="en-US" sz="1350" smtClean="0">
                <a:solidFill>
                  <a:schemeClr val="bg1"/>
                </a:solidFill>
              </a:rPr>
              <a:t>‹#›</a:t>
            </a:fld>
            <a:endParaRPr lang="en-US" sz="1350" dirty="0">
              <a:solidFill>
                <a:schemeClr val="bg1"/>
              </a:solidFill>
            </a:endParaRPr>
          </a:p>
        </p:txBody>
      </p:sp>
    </p:spTree>
    <p:extLst>
      <p:ext uri="{BB962C8B-B14F-4D97-AF65-F5344CB8AC3E}">
        <p14:creationId xmlns:p14="http://schemas.microsoft.com/office/powerpoint/2010/main" val="3659027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C2D489-9ADA-4A1F-9E4D-0EE06DFA99CA}" type="datetimeFigureOut">
              <a:rPr lang="en-US" smtClean="0"/>
              <a:t>4/12/2021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498E56-B1AA-4ED3-9AF9-B504B432AED9}" type="slidenum">
              <a:rPr lang="en-US" smtClean="0"/>
              <a:t>‹#›</a:t>
            </a:fld>
            <a:endParaRPr lang="en-US" dirty="0"/>
          </a:p>
        </p:txBody>
      </p:sp>
    </p:spTree>
    <p:extLst>
      <p:ext uri="{BB962C8B-B14F-4D97-AF65-F5344CB8AC3E}">
        <p14:creationId xmlns:p14="http://schemas.microsoft.com/office/powerpoint/2010/main" val="1565199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2D489-9ADA-4A1F-9E4D-0EE06DFA99CA}" type="datetimeFigureOut">
              <a:rPr lang="en-US" smtClean="0"/>
              <a:t>4/12/2021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498E56-B1AA-4ED3-9AF9-B504B432AED9}" type="slidenum">
              <a:rPr lang="en-US" smtClean="0"/>
              <a:t>‹#›</a:t>
            </a:fld>
            <a:endParaRPr lang="en-US" dirty="0"/>
          </a:p>
        </p:txBody>
      </p:sp>
    </p:spTree>
    <p:extLst>
      <p:ext uri="{BB962C8B-B14F-4D97-AF65-F5344CB8AC3E}">
        <p14:creationId xmlns:p14="http://schemas.microsoft.com/office/powerpoint/2010/main" val="22181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C2D489-9ADA-4A1F-9E4D-0EE06DFA99CA}" type="datetimeFigureOut">
              <a:rPr lang="en-US" smtClean="0"/>
              <a:t>4/12/2021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498E56-B1AA-4ED3-9AF9-B504B432AED9}" type="slidenum">
              <a:rPr lang="en-US" smtClean="0"/>
              <a:t>‹#›</a:t>
            </a:fld>
            <a:endParaRPr lang="en-US" dirty="0"/>
          </a:p>
        </p:txBody>
      </p:sp>
    </p:spTree>
    <p:extLst>
      <p:ext uri="{BB962C8B-B14F-4D97-AF65-F5344CB8AC3E}">
        <p14:creationId xmlns:p14="http://schemas.microsoft.com/office/powerpoint/2010/main" val="104625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C2D489-9ADA-4A1F-9E4D-0EE06DFA99CA}" type="datetimeFigureOut">
              <a:rPr lang="en-US" smtClean="0"/>
              <a:t>4/12/2021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498E56-B1AA-4ED3-9AF9-B504B432AED9}" type="slidenum">
              <a:rPr lang="en-US" smtClean="0"/>
              <a:t>‹#›</a:t>
            </a:fld>
            <a:endParaRPr lang="en-US" dirty="0"/>
          </a:p>
        </p:txBody>
      </p:sp>
    </p:spTree>
    <p:extLst>
      <p:ext uri="{BB962C8B-B14F-4D97-AF65-F5344CB8AC3E}">
        <p14:creationId xmlns:p14="http://schemas.microsoft.com/office/powerpoint/2010/main" val="116782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C2D489-9ADA-4A1F-9E4D-0EE06DFA99CA}" type="datetimeFigureOut">
              <a:rPr lang="en-US" smtClean="0"/>
              <a:t>4/12/2021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98E56-B1AA-4ED3-9AF9-B504B432AED9}" type="slidenum">
              <a:rPr lang="en-US" smtClean="0"/>
              <a:t>‹#›</a:t>
            </a:fld>
            <a:endParaRPr lang="en-US" dirty="0"/>
          </a:p>
        </p:txBody>
      </p:sp>
    </p:spTree>
    <p:extLst>
      <p:ext uri="{BB962C8B-B14F-4D97-AF65-F5344CB8AC3E}">
        <p14:creationId xmlns:p14="http://schemas.microsoft.com/office/powerpoint/2010/main" val="4262655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mailto:janell.myhre@sfgov.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mailto:Corinne.Bartshire@sfgov.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64060" y="2628901"/>
            <a:ext cx="5159229" cy="1981200"/>
          </a:xfrm>
        </p:spPr>
        <p:txBody>
          <a:bodyPr anchor="ctr">
            <a:noAutofit/>
          </a:bodyPr>
          <a:lstStyle/>
          <a:p>
            <a:r>
              <a:rPr lang="en-US" sz="4000" b="1" dirty="0">
                <a:solidFill>
                  <a:srgbClr val="305067"/>
                </a:solidFill>
                <a:latin typeface="+mn-lt"/>
              </a:rPr>
              <a:t>Emergency Training </a:t>
            </a:r>
            <a:br>
              <a:rPr lang="en-US" sz="4000" b="1" dirty="0">
                <a:solidFill>
                  <a:srgbClr val="305067"/>
                </a:solidFill>
                <a:latin typeface="+mn-lt"/>
              </a:rPr>
            </a:br>
            <a:r>
              <a:rPr lang="en-US" sz="4000" b="1" dirty="0">
                <a:solidFill>
                  <a:srgbClr val="305067"/>
                </a:solidFill>
                <a:latin typeface="+mn-lt"/>
              </a:rPr>
              <a:t>for Bay Area </a:t>
            </a:r>
            <a:br>
              <a:rPr lang="en-US" sz="4000" b="1" dirty="0">
                <a:solidFill>
                  <a:srgbClr val="305067"/>
                </a:solidFill>
                <a:latin typeface="+mn-lt"/>
              </a:rPr>
            </a:br>
            <a:r>
              <a:rPr lang="en-US" sz="4000" b="1" dirty="0">
                <a:solidFill>
                  <a:srgbClr val="305067"/>
                </a:solidFill>
                <a:latin typeface="+mn-lt"/>
              </a:rPr>
              <a:t>Paratransit Drivers</a:t>
            </a:r>
            <a:br>
              <a:rPr lang="en-US" sz="4000" b="1" dirty="0">
                <a:solidFill>
                  <a:srgbClr val="305067"/>
                </a:solidFill>
                <a:latin typeface="+mn-lt"/>
              </a:rPr>
            </a:br>
            <a:endParaRPr lang="en-US" sz="4000" b="1" i="1" dirty="0">
              <a:solidFill>
                <a:srgbClr val="305067"/>
              </a:solidFill>
              <a:latin typeface="+mn-lt"/>
            </a:endParaRPr>
          </a:p>
        </p:txBody>
      </p:sp>
      <p:pic>
        <p:nvPicPr>
          <p:cNvPr id="4" name="Picture 3" descr="Bay Area Urban Area Security Initiative logo">
            <a:extLst>
              <a:ext uri="{FF2B5EF4-FFF2-40B4-BE49-F238E27FC236}">
                <a16:creationId xmlns:a16="http://schemas.microsoft.com/office/drawing/2014/main" id="{AA05A9F2-2E52-4CD7-834B-E2BD84D881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0787" y="302656"/>
            <a:ext cx="1990103" cy="1945244"/>
          </a:xfrm>
          <a:prstGeom prst="rect">
            <a:avLst/>
          </a:prstGeom>
        </p:spPr>
      </p:pic>
      <p:sp>
        <p:nvSpPr>
          <p:cNvPr id="8" name="Subtitle 7">
            <a:extLst>
              <a:ext uri="{FF2B5EF4-FFF2-40B4-BE49-F238E27FC236}">
                <a16:creationId xmlns:a16="http://schemas.microsoft.com/office/drawing/2014/main" id="{C52CE2C4-0CD8-4373-9D40-299BAD73838C}"/>
              </a:ext>
            </a:extLst>
          </p:cNvPr>
          <p:cNvSpPr>
            <a:spLocks noGrp="1"/>
          </p:cNvSpPr>
          <p:nvPr>
            <p:ph type="subTitle" idx="1"/>
          </p:nvPr>
        </p:nvSpPr>
        <p:spPr>
          <a:xfrm>
            <a:off x="3877775" y="5721431"/>
            <a:ext cx="5245514" cy="1136569"/>
          </a:xfrm>
        </p:spPr>
        <p:txBody>
          <a:bodyPr>
            <a:normAutofit/>
          </a:bodyPr>
          <a:lstStyle/>
          <a:p>
            <a:r>
              <a:rPr lang="en-US" sz="1800" dirty="0">
                <a:solidFill>
                  <a:schemeClr val="tx1">
                    <a:lumMod val="65000"/>
                    <a:lumOff val="35000"/>
                  </a:schemeClr>
                </a:solidFill>
              </a:rPr>
              <a:t>Developed by Bay Area Urban Area Security Initiative</a:t>
            </a:r>
            <a:br>
              <a:rPr lang="en-US" sz="1800" dirty="0">
                <a:solidFill>
                  <a:schemeClr val="tx1">
                    <a:lumMod val="65000"/>
                    <a:lumOff val="35000"/>
                  </a:schemeClr>
                </a:solidFill>
              </a:rPr>
            </a:br>
            <a:r>
              <a:rPr lang="en-US" sz="1800" dirty="0">
                <a:solidFill>
                  <a:schemeClr val="tx1">
                    <a:lumMod val="65000"/>
                    <a:lumOff val="35000"/>
                  </a:schemeClr>
                </a:solidFill>
              </a:rPr>
              <a:t>In coordination with </a:t>
            </a:r>
            <a:br>
              <a:rPr lang="en-US" sz="1800" dirty="0">
                <a:solidFill>
                  <a:schemeClr val="tx1">
                    <a:lumMod val="65000"/>
                    <a:lumOff val="35000"/>
                  </a:schemeClr>
                </a:solidFill>
              </a:rPr>
            </a:br>
            <a:r>
              <a:rPr lang="en-US" sz="1800" dirty="0">
                <a:solidFill>
                  <a:schemeClr val="tx1">
                    <a:lumMod val="65000"/>
                    <a:lumOff val="35000"/>
                  </a:schemeClr>
                </a:solidFill>
              </a:rPr>
              <a:t>Bay Area Metropolitan Transportation Commission</a:t>
            </a:r>
            <a:br>
              <a:rPr lang="en-US" sz="1800" dirty="0">
                <a:solidFill>
                  <a:schemeClr val="tx1">
                    <a:lumMod val="65000"/>
                    <a:lumOff val="35000"/>
                  </a:schemeClr>
                </a:solidFill>
              </a:rPr>
            </a:br>
            <a:r>
              <a:rPr lang="en-US" sz="1800" dirty="0">
                <a:solidFill>
                  <a:schemeClr val="tx1">
                    <a:lumMod val="65000"/>
                    <a:lumOff val="35000"/>
                  </a:schemeClr>
                </a:solidFill>
              </a:rPr>
              <a:t>Bay Area Paratransit Accessibility Committee </a:t>
            </a:r>
          </a:p>
        </p:txBody>
      </p:sp>
    </p:spTree>
    <p:extLst>
      <p:ext uri="{BB962C8B-B14F-4D97-AF65-F5344CB8AC3E}">
        <p14:creationId xmlns:p14="http://schemas.microsoft.com/office/powerpoint/2010/main" val="1075339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C1E9A4A-5C53-47E9-9D62-D9F5AEBA4151}"/>
              </a:ext>
            </a:extLst>
          </p:cNvPr>
          <p:cNvSpPr txBox="1"/>
          <p:nvPr/>
        </p:nvSpPr>
        <p:spPr>
          <a:xfrm>
            <a:off x="1" y="12700"/>
            <a:ext cx="9144000" cy="584775"/>
          </a:xfrm>
          <a:prstGeom prst="rect">
            <a:avLst/>
          </a:prstGeom>
          <a:noFill/>
        </p:spPr>
        <p:txBody>
          <a:bodyPr wrap="square" rtlCol="0">
            <a:spAutoFit/>
          </a:bodyPr>
          <a:lstStyle/>
          <a:p>
            <a:pPr algn="ctr"/>
            <a:r>
              <a:rPr lang="en-US" sz="3200" dirty="0">
                <a:solidFill>
                  <a:srgbClr val="F6BB00"/>
                </a:solidFill>
                <a:latin typeface="Arial Black" panose="020B0A04020102020204" pitchFamily="34" charset="0"/>
              </a:rPr>
              <a:t>UNIT 2</a:t>
            </a:r>
          </a:p>
        </p:txBody>
      </p:sp>
      <p:sp>
        <p:nvSpPr>
          <p:cNvPr id="7" name="TextBox 6">
            <a:extLst>
              <a:ext uri="{FF2B5EF4-FFF2-40B4-BE49-F238E27FC236}">
                <a16:creationId xmlns:a16="http://schemas.microsoft.com/office/drawing/2014/main" id="{CABF94B9-3EDB-45B3-A888-2C1CC20282CD}"/>
              </a:ext>
            </a:extLst>
          </p:cNvPr>
          <p:cNvSpPr txBox="1"/>
          <p:nvPr/>
        </p:nvSpPr>
        <p:spPr>
          <a:xfrm>
            <a:off x="8105614" y="6457670"/>
            <a:ext cx="1038386" cy="369332"/>
          </a:xfrm>
          <a:prstGeom prst="rect">
            <a:avLst/>
          </a:prstGeom>
          <a:noFill/>
        </p:spPr>
        <p:txBody>
          <a:bodyPr wrap="square" rtlCol="0">
            <a:spAutoFit/>
          </a:bodyPr>
          <a:lstStyle/>
          <a:p>
            <a:r>
              <a:rPr lang="en-US" b="1" dirty="0"/>
              <a:t>Unit 2.2</a:t>
            </a:r>
          </a:p>
        </p:txBody>
      </p:sp>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963877"/>
            <a:ext cx="2620771" cy="4930246"/>
          </a:xfrm>
        </p:spPr>
        <p:txBody>
          <a:bodyPr>
            <a:normAutofit/>
          </a:bodyPr>
          <a:lstStyle/>
          <a:p>
            <a:pPr algn="r"/>
            <a:r>
              <a:rPr lang="en-US" sz="3400" dirty="0">
                <a:solidFill>
                  <a:srgbClr val="2B4F78"/>
                </a:solidFill>
              </a:rPr>
              <a:t>Emergency Planning Assumptions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535110" y="1230917"/>
            <a:ext cx="5412104" cy="4930246"/>
          </a:xfrm>
        </p:spPr>
        <p:txBody>
          <a:bodyPr anchor="ctr">
            <a:normAutofit fontScale="92500" lnSpcReduction="10000"/>
          </a:bodyPr>
          <a:lstStyle/>
          <a:p>
            <a:pPr marL="0" lvl="0" indent="0">
              <a:buNone/>
            </a:pPr>
            <a:r>
              <a:rPr lang="en-US" sz="3000" b="1" cap="all" dirty="0">
                <a:solidFill>
                  <a:srgbClr val="2B4F78"/>
                </a:solidFill>
              </a:rPr>
              <a:t>Operational priorities </a:t>
            </a:r>
            <a:r>
              <a:rPr lang="en-US" sz="3000" b="1" dirty="0">
                <a:solidFill>
                  <a:srgbClr val="2B4F78"/>
                </a:solidFill>
              </a:rPr>
              <a:t>(during emergencies)</a:t>
            </a:r>
          </a:p>
          <a:p>
            <a:pPr marL="457200" indent="-457200">
              <a:buFont typeface="+mj-lt"/>
              <a:buAutoNum type="arabicParenR"/>
            </a:pPr>
            <a:r>
              <a:rPr lang="en-US" sz="2400" dirty="0"/>
              <a:t>Customers on your vehicle at the time of the emergency</a:t>
            </a:r>
          </a:p>
          <a:p>
            <a:pPr marL="457200" indent="-457200">
              <a:buFont typeface="+mj-lt"/>
              <a:buAutoNum type="arabicParenR"/>
            </a:pPr>
            <a:r>
              <a:rPr lang="en-US" sz="2400" dirty="0"/>
              <a:t>Customers who traveled earlier in the day and are attempting to return home</a:t>
            </a:r>
          </a:p>
          <a:p>
            <a:pPr marL="457200" indent="-457200">
              <a:buFont typeface="+mj-lt"/>
              <a:buAutoNum type="arabicParenR"/>
            </a:pPr>
            <a:r>
              <a:rPr lang="en-US" sz="2400" dirty="0"/>
              <a:t>Passengers who are at home and require life-sustaining trips</a:t>
            </a:r>
          </a:p>
          <a:p>
            <a:pPr marL="457200" indent="-457200">
              <a:buFont typeface="+mj-lt"/>
              <a:buAutoNum type="arabicParenR"/>
            </a:pPr>
            <a:r>
              <a:rPr lang="en-US" sz="2400" dirty="0"/>
              <a:t>Passengers with pre-existing, </a:t>
            </a:r>
            <a:br>
              <a:rPr lang="en-US" sz="2400" dirty="0"/>
            </a:br>
            <a:r>
              <a:rPr lang="en-US" sz="2400" dirty="0"/>
              <a:t>non-life-sustaining scheduled trips at home awaiting pick-up</a:t>
            </a:r>
          </a:p>
          <a:p>
            <a:pPr marL="0" indent="0">
              <a:buNone/>
            </a:pPr>
            <a:r>
              <a:rPr lang="en-US" sz="3000" b="1" dirty="0">
                <a:solidFill>
                  <a:srgbClr val="2B4F78"/>
                </a:solidFill>
              </a:rPr>
              <a:t>THEREAFTER:</a:t>
            </a:r>
          </a:p>
          <a:p>
            <a:pPr>
              <a:lnSpc>
                <a:spcPct val="100000"/>
              </a:lnSpc>
            </a:pPr>
            <a:r>
              <a:rPr lang="en-US" sz="2400" dirty="0"/>
              <a:t>Support evacuations, response/recovery</a:t>
            </a:r>
          </a:p>
          <a:p>
            <a:pPr marL="0" lvl="0" indent="0">
              <a:buNone/>
            </a:pPr>
            <a:endParaRPr lang="en-US" sz="2400" dirty="0"/>
          </a:p>
        </p:txBody>
      </p:sp>
    </p:spTree>
    <p:extLst>
      <p:ext uri="{BB962C8B-B14F-4D97-AF65-F5344CB8AC3E}">
        <p14:creationId xmlns:p14="http://schemas.microsoft.com/office/powerpoint/2010/main" val="3255816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2323A88-686C-474A-B51C-A988C1AAFCC7}"/>
              </a:ext>
              <a:ext uri="{C183D7F6-B498-43B3-948B-1728B52AA6E4}">
                <adec:decorative xmlns:adec="http://schemas.microsoft.com/office/drawing/2017/decorative" val="1"/>
              </a:ext>
            </a:extLst>
          </p:cNvPr>
          <p:cNvSpPr txBox="1"/>
          <p:nvPr/>
        </p:nvSpPr>
        <p:spPr>
          <a:xfrm>
            <a:off x="1" y="12700"/>
            <a:ext cx="9144000" cy="584775"/>
          </a:xfrm>
          <a:prstGeom prst="rect">
            <a:avLst/>
          </a:prstGeom>
          <a:noFill/>
        </p:spPr>
        <p:txBody>
          <a:bodyPr wrap="square" rtlCol="0">
            <a:spAutoFit/>
          </a:bodyPr>
          <a:lstStyle/>
          <a:p>
            <a:pPr algn="ctr"/>
            <a:r>
              <a:rPr lang="en-US" sz="3200" dirty="0">
                <a:solidFill>
                  <a:srgbClr val="F6BB00"/>
                </a:solidFill>
                <a:latin typeface="Arial Black" panose="020B0A04020102020204" pitchFamily="34" charset="0"/>
              </a:rPr>
              <a:t>UNIT 2</a:t>
            </a:r>
          </a:p>
        </p:txBody>
      </p:sp>
      <p:sp>
        <p:nvSpPr>
          <p:cNvPr id="7" name="TextBox 6">
            <a:extLst>
              <a:ext uri="{FF2B5EF4-FFF2-40B4-BE49-F238E27FC236}">
                <a16:creationId xmlns:a16="http://schemas.microsoft.com/office/drawing/2014/main" id="{6C2EA262-08EF-4F27-BA94-C07CD20B2847}"/>
              </a:ext>
            </a:extLst>
          </p:cNvPr>
          <p:cNvSpPr txBox="1"/>
          <p:nvPr/>
        </p:nvSpPr>
        <p:spPr>
          <a:xfrm>
            <a:off x="8105614" y="6457670"/>
            <a:ext cx="1038386" cy="369332"/>
          </a:xfrm>
          <a:prstGeom prst="rect">
            <a:avLst/>
          </a:prstGeom>
          <a:noFill/>
        </p:spPr>
        <p:txBody>
          <a:bodyPr wrap="square" rtlCol="0">
            <a:spAutoFit/>
          </a:bodyPr>
          <a:lstStyle/>
          <a:p>
            <a:r>
              <a:rPr lang="en-US" b="1" dirty="0"/>
              <a:t>Unit 2.3</a:t>
            </a:r>
          </a:p>
        </p:txBody>
      </p:sp>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963877"/>
            <a:ext cx="2620771" cy="4930246"/>
          </a:xfrm>
        </p:spPr>
        <p:txBody>
          <a:bodyPr>
            <a:normAutofit/>
          </a:bodyPr>
          <a:lstStyle/>
          <a:p>
            <a:pPr algn="r"/>
            <a:r>
              <a:rPr lang="en-US" sz="3400" dirty="0">
                <a:solidFill>
                  <a:srgbClr val="2B4F78"/>
                </a:solidFill>
              </a:rPr>
              <a:t>Emergency Planning Assumptions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490593" y="1351334"/>
            <a:ext cx="5412104" cy="4930246"/>
          </a:xfrm>
        </p:spPr>
        <p:txBody>
          <a:bodyPr anchor="ctr">
            <a:normAutofit/>
          </a:bodyPr>
          <a:lstStyle/>
          <a:p>
            <a:pPr marL="0" lvl="0" indent="0">
              <a:buNone/>
            </a:pPr>
            <a:r>
              <a:rPr lang="en-US" sz="3000" b="1" cap="all" dirty="0">
                <a:solidFill>
                  <a:srgbClr val="2B4F78"/>
                </a:solidFill>
              </a:rPr>
              <a:t>Operational CONTINUITY</a:t>
            </a:r>
            <a:endParaRPr lang="en-US" sz="3000" b="1" dirty="0">
              <a:solidFill>
                <a:srgbClr val="2B4F78"/>
              </a:solidFill>
            </a:endParaRPr>
          </a:p>
          <a:p>
            <a:r>
              <a:rPr lang="en-US" sz="2600" dirty="0"/>
              <a:t>Leadership decides to continue, curtail, or suspend operations.</a:t>
            </a:r>
          </a:p>
          <a:p>
            <a:r>
              <a:rPr lang="en-US" sz="2600" dirty="0"/>
              <a:t>Paratransit follows lead of fixed-route.</a:t>
            </a:r>
          </a:p>
          <a:p>
            <a:r>
              <a:rPr lang="en-US" sz="2600" dirty="0"/>
              <a:t>You may be asked to return passengers to their homes if destinations have been compromised.</a:t>
            </a:r>
          </a:p>
          <a:p>
            <a:r>
              <a:rPr lang="en-US" sz="2600" dirty="0"/>
              <a:t>Report conditions to leadership.</a:t>
            </a:r>
          </a:p>
          <a:p>
            <a:pPr marL="0" lvl="0" indent="0">
              <a:buNone/>
            </a:pPr>
            <a:endParaRPr lang="en-US" sz="2400" dirty="0"/>
          </a:p>
        </p:txBody>
      </p:sp>
    </p:spTree>
    <p:extLst>
      <p:ext uri="{BB962C8B-B14F-4D97-AF65-F5344CB8AC3E}">
        <p14:creationId xmlns:p14="http://schemas.microsoft.com/office/powerpoint/2010/main" val="997371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E7F675B-60B1-459C-95D5-B299309BBB88}"/>
              </a:ext>
            </a:extLst>
          </p:cNvPr>
          <p:cNvSpPr txBox="1"/>
          <p:nvPr/>
        </p:nvSpPr>
        <p:spPr>
          <a:xfrm>
            <a:off x="1" y="12700"/>
            <a:ext cx="9144000" cy="584775"/>
          </a:xfrm>
          <a:prstGeom prst="rect">
            <a:avLst/>
          </a:prstGeom>
          <a:noFill/>
        </p:spPr>
        <p:txBody>
          <a:bodyPr wrap="square" rtlCol="0">
            <a:spAutoFit/>
          </a:bodyPr>
          <a:lstStyle/>
          <a:p>
            <a:pPr algn="ctr"/>
            <a:r>
              <a:rPr lang="en-US" sz="3200" dirty="0">
                <a:solidFill>
                  <a:srgbClr val="F6BB00"/>
                </a:solidFill>
                <a:latin typeface="Arial Black" panose="020B0A04020102020204" pitchFamily="34" charset="0"/>
              </a:rPr>
              <a:t>UNIT 2</a:t>
            </a:r>
          </a:p>
        </p:txBody>
      </p:sp>
      <p:sp>
        <p:nvSpPr>
          <p:cNvPr id="7" name="TextBox 6">
            <a:extLst>
              <a:ext uri="{FF2B5EF4-FFF2-40B4-BE49-F238E27FC236}">
                <a16:creationId xmlns:a16="http://schemas.microsoft.com/office/drawing/2014/main" id="{83978C90-5160-4A21-B631-6128AEF3B84D}"/>
              </a:ext>
            </a:extLst>
          </p:cNvPr>
          <p:cNvSpPr txBox="1"/>
          <p:nvPr/>
        </p:nvSpPr>
        <p:spPr>
          <a:xfrm>
            <a:off x="8105614" y="6457670"/>
            <a:ext cx="1038386" cy="369332"/>
          </a:xfrm>
          <a:prstGeom prst="rect">
            <a:avLst/>
          </a:prstGeom>
          <a:noFill/>
        </p:spPr>
        <p:txBody>
          <a:bodyPr wrap="square" rtlCol="0">
            <a:spAutoFit/>
          </a:bodyPr>
          <a:lstStyle/>
          <a:p>
            <a:r>
              <a:rPr lang="en-US" b="1" dirty="0"/>
              <a:t>Unit 2.4</a:t>
            </a:r>
          </a:p>
        </p:txBody>
      </p:sp>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963877"/>
            <a:ext cx="2620771" cy="4930246"/>
          </a:xfrm>
        </p:spPr>
        <p:txBody>
          <a:bodyPr>
            <a:normAutofit/>
          </a:bodyPr>
          <a:lstStyle/>
          <a:p>
            <a:pPr algn="r"/>
            <a:r>
              <a:rPr lang="en-US" sz="3400" dirty="0">
                <a:solidFill>
                  <a:srgbClr val="2B4F78"/>
                </a:solidFill>
              </a:rPr>
              <a:t>Emergency Planning Assumptions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490723" y="963877"/>
            <a:ext cx="5412104" cy="5999566"/>
          </a:xfrm>
        </p:spPr>
        <p:txBody>
          <a:bodyPr anchor="ctr">
            <a:normAutofit/>
          </a:bodyPr>
          <a:lstStyle/>
          <a:p>
            <a:pPr marL="0" lvl="0" indent="0">
              <a:buNone/>
            </a:pPr>
            <a:r>
              <a:rPr lang="en-US" b="1" cap="all" dirty="0">
                <a:solidFill>
                  <a:srgbClr val="2B4F78"/>
                </a:solidFill>
              </a:rPr>
              <a:t>EMERGENCY MANAGEMENT</a:t>
            </a:r>
          </a:p>
          <a:p>
            <a:pPr lvl="0"/>
            <a:r>
              <a:rPr lang="en-US" sz="2600" b="1" dirty="0"/>
              <a:t>Leadership coordinates with local OES regarding operations.</a:t>
            </a:r>
          </a:p>
          <a:p>
            <a:pPr lvl="1"/>
            <a:r>
              <a:rPr lang="en-US" dirty="0"/>
              <a:t>Paratransit may assist with evacuation.</a:t>
            </a:r>
          </a:p>
          <a:p>
            <a:r>
              <a:rPr lang="en-US" sz="2600" b="1" dirty="0"/>
              <a:t>Incident Command System (ICS) provides common structure for response for effective coordination.</a:t>
            </a:r>
          </a:p>
          <a:p>
            <a:r>
              <a:rPr lang="en-US" sz="2600" b="1" dirty="0"/>
              <a:t>Transit may join county Emergency Operations Center (EOC).</a:t>
            </a:r>
          </a:p>
          <a:p>
            <a:pPr lvl="1"/>
            <a:r>
              <a:rPr lang="en-US" dirty="0"/>
              <a:t>Paratransit may activate Departmental Emergency Operations Center (DOC) for agency response.</a:t>
            </a:r>
          </a:p>
          <a:p>
            <a:pPr marL="0" lvl="0" indent="0">
              <a:buNone/>
            </a:pPr>
            <a:endParaRPr lang="en-US" sz="2400" dirty="0"/>
          </a:p>
        </p:txBody>
      </p:sp>
    </p:spTree>
    <p:extLst>
      <p:ext uri="{BB962C8B-B14F-4D97-AF65-F5344CB8AC3E}">
        <p14:creationId xmlns:p14="http://schemas.microsoft.com/office/powerpoint/2010/main" val="3502503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03247C3-10D1-4E96-AC5A-B62A0DD5535B}"/>
              </a:ext>
              <a:ext uri="{C183D7F6-B498-43B3-948B-1728B52AA6E4}">
                <adec:decorative xmlns:adec="http://schemas.microsoft.com/office/drawing/2017/decorative" val="1"/>
              </a:ext>
            </a:extLst>
          </p:cNvPr>
          <p:cNvSpPr txBox="1"/>
          <p:nvPr/>
        </p:nvSpPr>
        <p:spPr>
          <a:xfrm>
            <a:off x="1" y="12700"/>
            <a:ext cx="9144000" cy="584775"/>
          </a:xfrm>
          <a:prstGeom prst="rect">
            <a:avLst/>
          </a:prstGeom>
          <a:noFill/>
        </p:spPr>
        <p:txBody>
          <a:bodyPr wrap="square" rtlCol="0">
            <a:spAutoFit/>
          </a:bodyPr>
          <a:lstStyle/>
          <a:p>
            <a:pPr algn="ctr"/>
            <a:r>
              <a:rPr lang="en-US" sz="3200" dirty="0">
                <a:solidFill>
                  <a:srgbClr val="F6BB00"/>
                </a:solidFill>
                <a:latin typeface="Arial Black" panose="020B0A04020102020204" pitchFamily="34" charset="0"/>
              </a:rPr>
              <a:t>UNIT 2</a:t>
            </a:r>
          </a:p>
        </p:txBody>
      </p:sp>
      <p:sp>
        <p:nvSpPr>
          <p:cNvPr id="7" name="TextBox 6">
            <a:extLst>
              <a:ext uri="{FF2B5EF4-FFF2-40B4-BE49-F238E27FC236}">
                <a16:creationId xmlns:a16="http://schemas.microsoft.com/office/drawing/2014/main" id="{70023B38-42D6-493A-BC55-FF990E0B5723}"/>
              </a:ext>
            </a:extLst>
          </p:cNvPr>
          <p:cNvSpPr txBox="1"/>
          <p:nvPr/>
        </p:nvSpPr>
        <p:spPr>
          <a:xfrm>
            <a:off x="8105614" y="6457670"/>
            <a:ext cx="1038386" cy="369332"/>
          </a:xfrm>
          <a:prstGeom prst="rect">
            <a:avLst/>
          </a:prstGeom>
          <a:noFill/>
        </p:spPr>
        <p:txBody>
          <a:bodyPr wrap="square" rtlCol="0">
            <a:spAutoFit/>
          </a:bodyPr>
          <a:lstStyle/>
          <a:p>
            <a:r>
              <a:rPr lang="en-US" b="1" dirty="0"/>
              <a:t>Unit 2.5</a:t>
            </a:r>
          </a:p>
        </p:txBody>
      </p:sp>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963877"/>
            <a:ext cx="2620771" cy="4930246"/>
          </a:xfrm>
        </p:spPr>
        <p:txBody>
          <a:bodyPr>
            <a:normAutofit/>
          </a:bodyPr>
          <a:lstStyle/>
          <a:p>
            <a:pPr algn="r"/>
            <a:r>
              <a:rPr lang="en-US" sz="3400" dirty="0">
                <a:solidFill>
                  <a:srgbClr val="2B4F78"/>
                </a:solidFill>
              </a:rPr>
              <a:t>Emergency Planning Assumptions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490722" y="825500"/>
            <a:ext cx="5412104" cy="5712460"/>
          </a:xfrm>
        </p:spPr>
        <p:txBody>
          <a:bodyPr anchor="ctr">
            <a:normAutofit/>
          </a:bodyPr>
          <a:lstStyle/>
          <a:p>
            <a:pPr marL="0" lvl="0" indent="0">
              <a:spcBef>
                <a:spcPts val="600"/>
              </a:spcBef>
              <a:buNone/>
            </a:pPr>
            <a:r>
              <a:rPr lang="en-US" sz="3000" b="1" cap="all" dirty="0">
                <a:solidFill>
                  <a:srgbClr val="2B4F78"/>
                </a:solidFill>
              </a:rPr>
              <a:t>EMERGENCY MANAGEMENT</a:t>
            </a:r>
          </a:p>
          <a:p>
            <a:pPr lvl="0"/>
            <a:r>
              <a:rPr lang="en-US" sz="2600" b="1" dirty="0"/>
              <a:t>Response for transit/paratransit may be coordinated by an Emergency Support Function 1 </a:t>
            </a:r>
            <a:br>
              <a:rPr lang="en-US" sz="2600" b="1" dirty="0"/>
            </a:br>
            <a:r>
              <a:rPr lang="en-US" sz="2600" b="1" dirty="0"/>
              <a:t>(ESF-1) Transportation work group.</a:t>
            </a:r>
          </a:p>
          <a:p>
            <a:pPr lvl="1"/>
            <a:r>
              <a:rPr lang="en-US" dirty="0"/>
              <a:t>Service requests for paratransit response comes from ESF-1 work group to local transit authority and to dispatch thru DOC.</a:t>
            </a:r>
          </a:p>
          <a:p>
            <a:r>
              <a:rPr lang="en-US" sz="2600" b="1" dirty="0"/>
              <a:t>Service requests that deviate from this system of control may not be eligible for reimbursement following the disaster.</a:t>
            </a:r>
          </a:p>
          <a:p>
            <a:pPr marL="0" lvl="0" indent="0">
              <a:buNone/>
            </a:pPr>
            <a:endParaRPr lang="en-US" sz="2400" dirty="0"/>
          </a:p>
        </p:txBody>
      </p:sp>
    </p:spTree>
    <p:extLst>
      <p:ext uri="{BB962C8B-B14F-4D97-AF65-F5344CB8AC3E}">
        <p14:creationId xmlns:p14="http://schemas.microsoft.com/office/powerpoint/2010/main" val="1169448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8B1330-8780-4517-BB75-342EEF38ED20}"/>
              </a:ext>
              <a:ext uri="{C183D7F6-B498-43B3-948B-1728B52AA6E4}">
                <adec:decorative xmlns:adec="http://schemas.microsoft.com/office/drawing/2017/decorative" val="1"/>
              </a:ext>
            </a:extLst>
          </p:cNvPr>
          <p:cNvSpPr txBox="1"/>
          <p:nvPr/>
        </p:nvSpPr>
        <p:spPr>
          <a:xfrm>
            <a:off x="1" y="12700"/>
            <a:ext cx="9144000" cy="584775"/>
          </a:xfrm>
          <a:prstGeom prst="rect">
            <a:avLst/>
          </a:prstGeom>
          <a:noFill/>
        </p:spPr>
        <p:txBody>
          <a:bodyPr wrap="square" rtlCol="0">
            <a:spAutoFit/>
          </a:bodyPr>
          <a:lstStyle/>
          <a:p>
            <a:pPr algn="ctr"/>
            <a:r>
              <a:rPr lang="en-US" sz="3200" dirty="0">
                <a:solidFill>
                  <a:srgbClr val="F6BB00"/>
                </a:solidFill>
                <a:latin typeface="Arial Black" panose="020B0A04020102020204" pitchFamily="34" charset="0"/>
              </a:rPr>
              <a:t>UNIT 2</a:t>
            </a:r>
          </a:p>
        </p:txBody>
      </p:sp>
      <p:sp>
        <p:nvSpPr>
          <p:cNvPr id="7" name="TextBox 6">
            <a:extLst>
              <a:ext uri="{FF2B5EF4-FFF2-40B4-BE49-F238E27FC236}">
                <a16:creationId xmlns:a16="http://schemas.microsoft.com/office/drawing/2014/main" id="{211F2279-5E86-4365-86DB-39910B3A9D90}"/>
              </a:ext>
            </a:extLst>
          </p:cNvPr>
          <p:cNvSpPr txBox="1"/>
          <p:nvPr/>
        </p:nvSpPr>
        <p:spPr>
          <a:xfrm>
            <a:off x="8105614" y="6457670"/>
            <a:ext cx="1038386" cy="369332"/>
          </a:xfrm>
          <a:prstGeom prst="rect">
            <a:avLst/>
          </a:prstGeom>
          <a:noFill/>
        </p:spPr>
        <p:txBody>
          <a:bodyPr wrap="square" rtlCol="0">
            <a:spAutoFit/>
          </a:bodyPr>
          <a:lstStyle/>
          <a:p>
            <a:r>
              <a:rPr lang="en-US" b="1" dirty="0"/>
              <a:t>Unit 2.6</a:t>
            </a:r>
          </a:p>
        </p:txBody>
      </p:sp>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55562" y="597475"/>
            <a:ext cx="2620771" cy="4930246"/>
          </a:xfrm>
        </p:spPr>
        <p:txBody>
          <a:bodyPr>
            <a:normAutofit/>
          </a:bodyPr>
          <a:lstStyle/>
          <a:p>
            <a:pPr algn="r"/>
            <a:r>
              <a:rPr lang="en-US" dirty="0">
                <a:solidFill>
                  <a:srgbClr val="2B4F78"/>
                </a:solidFill>
              </a:rPr>
              <a:t>Emergency Response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7"/>
            <a:ext cx="5170800" cy="4930246"/>
          </a:xfrm>
        </p:spPr>
        <p:txBody>
          <a:bodyPr anchor="ctr">
            <a:normAutofit/>
          </a:bodyPr>
          <a:lstStyle/>
          <a:p>
            <a:pPr marL="0" indent="0" algn="ctr">
              <a:buNone/>
            </a:pPr>
            <a:r>
              <a:rPr lang="en-US" sz="3000" b="1" cap="all" dirty="0">
                <a:solidFill>
                  <a:srgbClr val="2B4F78"/>
                </a:solidFill>
              </a:rPr>
              <a:t>Expectations of Drivers</a:t>
            </a:r>
          </a:p>
          <a:p>
            <a:r>
              <a:rPr lang="en-US" sz="2600" dirty="0"/>
              <a:t>Remain calm.</a:t>
            </a:r>
          </a:p>
          <a:p>
            <a:r>
              <a:rPr lang="en-US" sz="2600" dirty="0"/>
              <a:t>Focus on safety.</a:t>
            </a:r>
          </a:p>
          <a:p>
            <a:r>
              <a:rPr lang="en-US" sz="2600" dirty="0"/>
              <a:t>Think quickly, act decisively.</a:t>
            </a:r>
          </a:p>
          <a:p>
            <a:r>
              <a:rPr lang="en-US" sz="2600" dirty="0"/>
              <a:t>Remain adaptable, flexible.</a:t>
            </a:r>
          </a:p>
          <a:p>
            <a:r>
              <a:rPr lang="en-US" sz="2600" dirty="0"/>
              <a:t>Be proactive.</a:t>
            </a:r>
          </a:p>
          <a:p>
            <a:pPr lvl="1"/>
            <a:endParaRPr lang="en-US" sz="2000" dirty="0"/>
          </a:p>
        </p:txBody>
      </p:sp>
    </p:spTree>
    <p:extLst>
      <p:ext uri="{BB962C8B-B14F-4D97-AF65-F5344CB8AC3E}">
        <p14:creationId xmlns:p14="http://schemas.microsoft.com/office/powerpoint/2010/main" val="599961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8B1330-8780-4517-BB75-342EEF38ED20}"/>
              </a:ext>
              <a:ext uri="{C183D7F6-B498-43B3-948B-1728B52AA6E4}">
                <adec:decorative xmlns:adec="http://schemas.microsoft.com/office/drawing/2017/decorative" val="1"/>
              </a:ext>
            </a:extLst>
          </p:cNvPr>
          <p:cNvSpPr txBox="1"/>
          <p:nvPr/>
        </p:nvSpPr>
        <p:spPr>
          <a:xfrm>
            <a:off x="1" y="12700"/>
            <a:ext cx="9144000" cy="584775"/>
          </a:xfrm>
          <a:prstGeom prst="rect">
            <a:avLst/>
          </a:prstGeom>
          <a:noFill/>
        </p:spPr>
        <p:txBody>
          <a:bodyPr wrap="square" rtlCol="0">
            <a:spAutoFit/>
          </a:bodyPr>
          <a:lstStyle/>
          <a:p>
            <a:pPr algn="ctr"/>
            <a:r>
              <a:rPr lang="en-US" sz="3200" dirty="0">
                <a:solidFill>
                  <a:srgbClr val="F6BB00"/>
                </a:solidFill>
                <a:latin typeface="Arial Black" panose="020B0A04020102020204" pitchFamily="34" charset="0"/>
              </a:rPr>
              <a:t>UNIT 2</a:t>
            </a:r>
          </a:p>
        </p:txBody>
      </p:sp>
      <p:sp>
        <p:nvSpPr>
          <p:cNvPr id="7" name="TextBox 6">
            <a:extLst>
              <a:ext uri="{FF2B5EF4-FFF2-40B4-BE49-F238E27FC236}">
                <a16:creationId xmlns:a16="http://schemas.microsoft.com/office/drawing/2014/main" id="{4757A107-0500-40FA-BB78-6E40DF1BE699}"/>
              </a:ext>
            </a:extLst>
          </p:cNvPr>
          <p:cNvSpPr txBox="1"/>
          <p:nvPr/>
        </p:nvSpPr>
        <p:spPr>
          <a:xfrm>
            <a:off x="8105614" y="6457670"/>
            <a:ext cx="1038386" cy="369332"/>
          </a:xfrm>
          <a:prstGeom prst="rect">
            <a:avLst/>
          </a:prstGeom>
          <a:noFill/>
        </p:spPr>
        <p:txBody>
          <a:bodyPr wrap="square" rtlCol="0">
            <a:spAutoFit/>
          </a:bodyPr>
          <a:lstStyle/>
          <a:p>
            <a:r>
              <a:rPr lang="en-US" b="1" dirty="0"/>
              <a:t>Unit 2.7</a:t>
            </a:r>
          </a:p>
        </p:txBody>
      </p:sp>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1" y="608852"/>
            <a:ext cx="2620771" cy="4930246"/>
          </a:xfrm>
        </p:spPr>
        <p:txBody>
          <a:bodyPr>
            <a:normAutofit/>
          </a:bodyPr>
          <a:lstStyle/>
          <a:p>
            <a:pPr algn="r"/>
            <a:r>
              <a:rPr lang="en-US" dirty="0">
                <a:solidFill>
                  <a:srgbClr val="2B4F78"/>
                </a:solidFill>
              </a:rPr>
              <a:t>Emergency Response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490661" y="1124295"/>
            <a:ext cx="5412229" cy="4930246"/>
          </a:xfrm>
        </p:spPr>
        <p:txBody>
          <a:bodyPr anchor="ctr">
            <a:normAutofit/>
          </a:bodyPr>
          <a:lstStyle/>
          <a:p>
            <a:pPr marL="0" indent="0" algn="ctr">
              <a:buNone/>
            </a:pPr>
            <a:r>
              <a:rPr lang="en-US" sz="3000" b="1" cap="all" dirty="0">
                <a:solidFill>
                  <a:srgbClr val="2B4F78"/>
                </a:solidFill>
              </a:rPr>
              <a:t>ASSESS THE SITUATION</a:t>
            </a:r>
          </a:p>
          <a:p>
            <a:r>
              <a:rPr lang="en-US" sz="2600" dirty="0"/>
              <a:t>Assess the situation and determine what to communicate to dispatch</a:t>
            </a:r>
          </a:p>
          <a:p>
            <a:pPr lvl="1"/>
            <a:r>
              <a:rPr lang="en-US" dirty="0"/>
              <a:t>Self-check for injuries/incapacitation</a:t>
            </a:r>
          </a:p>
          <a:p>
            <a:pPr lvl="1"/>
            <a:r>
              <a:rPr lang="en-US" dirty="0"/>
              <a:t>Verify your exact location</a:t>
            </a:r>
          </a:p>
          <a:p>
            <a:pPr lvl="1"/>
            <a:r>
              <a:rPr lang="en-US" dirty="0"/>
              <a:t>Identify immediate hazards/threats</a:t>
            </a:r>
          </a:p>
          <a:p>
            <a:pPr lvl="1"/>
            <a:r>
              <a:rPr lang="en-US" dirty="0"/>
              <a:t>Assess passengers for injuries/severity</a:t>
            </a:r>
          </a:p>
          <a:p>
            <a:pPr lvl="1"/>
            <a:r>
              <a:rPr lang="en-US" dirty="0"/>
              <a:t>Perform vehicle/environment safety checks</a:t>
            </a:r>
          </a:p>
          <a:p>
            <a:pPr lvl="1"/>
            <a:endParaRPr lang="en-US" sz="2000" dirty="0"/>
          </a:p>
        </p:txBody>
      </p:sp>
    </p:spTree>
    <p:extLst>
      <p:ext uri="{BB962C8B-B14F-4D97-AF65-F5344CB8AC3E}">
        <p14:creationId xmlns:p14="http://schemas.microsoft.com/office/powerpoint/2010/main" val="2117651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CC74CE-06F9-465A-B9A0-61A918E368E1}"/>
              </a:ext>
              <a:ext uri="{C183D7F6-B498-43B3-948B-1728B52AA6E4}">
                <adec:decorative xmlns:adec="http://schemas.microsoft.com/office/drawing/2017/decorative" val="1"/>
              </a:ext>
            </a:extLst>
          </p:cNvPr>
          <p:cNvSpPr txBox="1"/>
          <p:nvPr/>
        </p:nvSpPr>
        <p:spPr>
          <a:xfrm>
            <a:off x="1" y="12700"/>
            <a:ext cx="9144000" cy="584775"/>
          </a:xfrm>
          <a:prstGeom prst="rect">
            <a:avLst/>
          </a:prstGeom>
          <a:noFill/>
        </p:spPr>
        <p:txBody>
          <a:bodyPr wrap="square" rtlCol="0">
            <a:spAutoFit/>
          </a:bodyPr>
          <a:lstStyle/>
          <a:p>
            <a:pPr algn="ctr"/>
            <a:r>
              <a:rPr lang="en-US" sz="3200" dirty="0">
                <a:solidFill>
                  <a:srgbClr val="F6BB00"/>
                </a:solidFill>
                <a:latin typeface="Arial Black" panose="020B0A04020102020204" pitchFamily="34" charset="0"/>
              </a:rPr>
              <a:t>UNIT 2</a:t>
            </a:r>
          </a:p>
        </p:txBody>
      </p:sp>
      <p:sp>
        <p:nvSpPr>
          <p:cNvPr id="7" name="TextBox 6">
            <a:extLst>
              <a:ext uri="{FF2B5EF4-FFF2-40B4-BE49-F238E27FC236}">
                <a16:creationId xmlns:a16="http://schemas.microsoft.com/office/drawing/2014/main" id="{AE97B5F3-E1BC-4D04-B347-B00105BCB792}"/>
              </a:ext>
            </a:extLst>
          </p:cNvPr>
          <p:cNvSpPr txBox="1"/>
          <p:nvPr/>
        </p:nvSpPr>
        <p:spPr>
          <a:xfrm>
            <a:off x="8028124" y="6457670"/>
            <a:ext cx="1038386" cy="369332"/>
          </a:xfrm>
          <a:prstGeom prst="rect">
            <a:avLst/>
          </a:prstGeom>
          <a:noFill/>
        </p:spPr>
        <p:txBody>
          <a:bodyPr wrap="square" rtlCol="0">
            <a:spAutoFit/>
          </a:bodyPr>
          <a:lstStyle/>
          <a:p>
            <a:r>
              <a:rPr lang="en-US" b="1" dirty="0"/>
              <a:t>Unit 2.8</a:t>
            </a:r>
          </a:p>
        </p:txBody>
      </p:sp>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1" y="493977"/>
            <a:ext cx="2620771" cy="4930246"/>
          </a:xfrm>
        </p:spPr>
        <p:txBody>
          <a:bodyPr>
            <a:normAutofit/>
          </a:bodyPr>
          <a:lstStyle/>
          <a:p>
            <a:pPr algn="r"/>
            <a:r>
              <a:rPr lang="en-US" dirty="0">
                <a:solidFill>
                  <a:srgbClr val="2B4F78"/>
                </a:solidFill>
              </a:rPr>
              <a:t>Emergency Response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1895" y="850034"/>
            <a:ext cx="5170800" cy="5435366"/>
          </a:xfrm>
        </p:spPr>
        <p:txBody>
          <a:bodyPr anchor="ctr">
            <a:normAutofit/>
          </a:bodyPr>
          <a:lstStyle/>
          <a:p>
            <a:pPr marL="0" indent="0" algn="ctr">
              <a:buNone/>
            </a:pPr>
            <a:r>
              <a:rPr lang="en-US" sz="3000" b="1" cap="all" dirty="0">
                <a:solidFill>
                  <a:srgbClr val="2B4F78"/>
                </a:solidFill>
              </a:rPr>
              <a:t>ALERT NOTIFICATION</a:t>
            </a:r>
          </a:p>
          <a:p>
            <a:r>
              <a:rPr lang="en-US" sz="2600" dirty="0"/>
              <a:t>Notify dispatch after situational assessment.</a:t>
            </a:r>
          </a:p>
          <a:p>
            <a:r>
              <a:rPr lang="en-US" sz="2600" dirty="0"/>
              <a:t>Dispatch will direct you on how to proceed.</a:t>
            </a:r>
          </a:p>
          <a:p>
            <a:pPr lvl="1"/>
            <a:r>
              <a:rPr lang="en-US" dirty="0"/>
              <a:t>Via radio, tablet, etc.</a:t>
            </a:r>
          </a:p>
          <a:p>
            <a:pPr marL="228600" lvl="1">
              <a:spcBef>
                <a:spcPts val="1000"/>
              </a:spcBef>
            </a:pPr>
            <a:r>
              <a:rPr lang="en-US" sz="2600" dirty="0"/>
              <a:t>If unable to communicate with dispatch</a:t>
            </a:r>
          </a:p>
          <a:p>
            <a:pPr marL="685800" lvl="2">
              <a:spcBef>
                <a:spcPts val="1000"/>
              </a:spcBef>
            </a:pPr>
            <a:r>
              <a:rPr lang="en-US" sz="2200" dirty="0"/>
              <a:t>Protect yourself and passengers (operate or suspend and move to safe location).</a:t>
            </a:r>
          </a:p>
        </p:txBody>
      </p:sp>
    </p:spTree>
    <p:extLst>
      <p:ext uri="{BB962C8B-B14F-4D97-AF65-F5344CB8AC3E}">
        <p14:creationId xmlns:p14="http://schemas.microsoft.com/office/powerpoint/2010/main" val="1925064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9FF0CCB-1885-427C-B312-DF7974FA6F9A}"/>
              </a:ext>
              <a:ext uri="{C183D7F6-B498-43B3-948B-1728B52AA6E4}">
                <adec:decorative xmlns:adec="http://schemas.microsoft.com/office/drawing/2017/decorative" val="1"/>
              </a:ext>
            </a:extLst>
          </p:cNvPr>
          <p:cNvSpPr txBox="1"/>
          <p:nvPr/>
        </p:nvSpPr>
        <p:spPr>
          <a:xfrm>
            <a:off x="1" y="12700"/>
            <a:ext cx="9144000" cy="584775"/>
          </a:xfrm>
          <a:prstGeom prst="rect">
            <a:avLst/>
          </a:prstGeom>
          <a:noFill/>
        </p:spPr>
        <p:txBody>
          <a:bodyPr wrap="square" rtlCol="0">
            <a:spAutoFit/>
          </a:bodyPr>
          <a:lstStyle/>
          <a:p>
            <a:pPr algn="ctr"/>
            <a:r>
              <a:rPr lang="en-US" sz="3200" dirty="0">
                <a:solidFill>
                  <a:srgbClr val="F6BB00"/>
                </a:solidFill>
                <a:latin typeface="Arial Black" panose="020B0A04020102020204" pitchFamily="34" charset="0"/>
              </a:rPr>
              <a:t>UNIT 2</a:t>
            </a:r>
          </a:p>
        </p:txBody>
      </p:sp>
      <p:sp>
        <p:nvSpPr>
          <p:cNvPr id="7" name="TextBox 6">
            <a:extLst>
              <a:ext uri="{FF2B5EF4-FFF2-40B4-BE49-F238E27FC236}">
                <a16:creationId xmlns:a16="http://schemas.microsoft.com/office/drawing/2014/main" id="{CF9515A9-5104-42F1-92FD-02E5F4E5E49E}"/>
              </a:ext>
            </a:extLst>
          </p:cNvPr>
          <p:cNvSpPr txBox="1"/>
          <p:nvPr/>
        </p:nvSpPr>
        <p:spPr>
          <a:xfrm>
            <a:off x="8028124" y="6457670"/>
            <a:ext cx="1038386" cy="369332"/>
          </a:xfrm>
          <a:prstGeom prst="rect">
            <a:avLst/>
          </a:prstGeom>
          <a:noFill/>
        </p:spPr>
        <p:txBody>
          <a:bodyPr wrap="square" rtlCol="0">
            <a:spAutoFit/>
          </a:bodyPr>
          <a:lstStyle/>
          <a:p>
            <a:r>
              <a:rPr lang="en-US" b="1" dirty="0"/>
              <a:t>Unit 2.9</a:t>
            </a:r>
          </a:p>
        </p:txBody>
      </p:sp>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55562" y="659652"/>
            <a:ext cx="2620771" cy="4930246"/>
          </a:xfrm>
        </p:spPr>
        <p:txBody>
          <a:bodyPr>
            <a:normAutofit/>
          </a:bodyPr>
          <a:lstStyle/>
          <a:p>
            <a:pPr algn="r"/>
            <a:r>
              <a:rPr lang="en-US" dirty="0">
                <a:solidFill>
                  <a:srgbClr val="2B4F78"/>
                </a:solidFill>
              </a:rPr>
              <a:t>Emergency Response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7" y="1102594"/>
            <a:ext cx="5170800" cy="4930246"/>
          </a:xfrm>
        </p:spPr>
        <p:txBody>
          <a:bodyPr anchor="ctr">
            <a:normAutofit/>
          </a:bodyPr>
          <a:lstStyle/>
          <a:p>
            <a:pPr marL="0" indent="0" algn="ctr">
              <a:buNone/>
            </a:pPr>
            <a:r>
              <a:rPr lang="en-US" sz="3000" b="1" cap="all" dirty="0">
                <a:solidFill>
                  <a:srgbClr val="2B4F78"/>
                </a:solidFill>
              </a:rPr>
              <a:t>Route-finding</a:t>
            </a:r>
          </a:p>
          <a:p>
            <a:r>
              <a:rPr lang="en-US" sz="2600" b="1" dirty="0"/>
              <a:t>Dispatch will advise on roads to take/avoid for safety.</a:t>
            </a:r>
          </a:p>
          <a:p>
            <a:r>
              <a:rPr lang="en-US" sz="2600" b="1" dirty="0"/>
              <a:t>Exercise extra caution when in emergency zone. </a:t>
            </a:r>
          </a:p>
          <a:p>
            <a:pPr lvl="1"/>
            <a:r>
              <a:rPr lang="en-US" dirty="0"/>
              <a:t>Avoid damaged roads/bridges.</a:t>
            </a:r>
          </a:p>
          <a:p>
            <a:pPr lvl="1"/>
            <a:r>
              <a:rPr lang="en-US" dirty="0"/>
              <a:t>Never drive through flood waters.</a:t>
            </a:r>
          </a:p>
          <a:p>
            <a:pPr lvl="1"/>
            <a:r>
              <a:rPr lang="en-US" dirty="0"/>
              <a:t>Watch for downed powerlines, inoperable traffic signals, hazmat.</a:t>
            </a:r>
          </a:p>
          <a:p>
            <a:pPr marL="228600" lvl="1">
              <a:spcBef>
                <a:spcPts val="1000"/>
              </a:spcBef>
            </a:pPr>
            <a:r>
              <a:rPr lang="en-US" sz="2600" b="1" dirty="0"/>
              <a:t>Report observations to dispatch.</a:t>
            </a:r>
          </a:p>
        </p:txBody>
      </p:sp>
    </p:spTree>
    <p:extLst>
      <p:ext uri="{BB962C8B-B14F-4D97-AF65-F5344CB8AC3E}">
        <p14:creationId xmlns:p14="http://schemas.microsoft.com/office/powerpoint/2010/main" val="4266239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383FBC8-0B39-428D-A7F1-1012C9465A45}"/>
              </a:ext>
              <a:ext uri="{C183D7F6-B498-43B3-948B-1728B52AA6E4}">
                <adec:decorative xmlns:adec="http://schemas.microsoft.com/office/drawing/2017/decorative" val="1"/>
              </a:ext>
            </a:extLst>
          </p:cNvPr>
          <p:cNvSpPr txBox="1"/>
          <p:nvPr/>
        </p:nvSpPr>
        <p:spPr>
          <a:xfrm>
            <a:off x="1" y="12700"/>
            <a:ext cx="9144000" cy="584775"/>
          </a:xfrm>
          <a:prstGeom prst="rect">
            <a:avLst/>
          </a:prstGeom>
          <a:noFill/>
        </p:spPr>
        <p:txBody>
          <a:bodyPr wrap="square" rtlCol="0">
            <a:spAutoFit/>
          </a:bodyPr>
          <a:lstStyle/>
          <a:p>
            <a:pPr algn="ctr"/>
            <a:r>
              <a:rPr lang="en-US" sz="3200" dirty="0">
                <a:solidFill>
                  <a:srgbClr val="F6BB00"/>
                </a:solidFill>
                <a:latin typeface="Arial Black" panose="020B0A04020102020204" pitchFamily="34" charset="0"/>
              </a:rPr>
              <a:t>UNIT 2</a:t>
            </a:r>
          </a:p>
        </p:txBody>
      </p:sp>
      <p:sp>
        <p:nvSpPr>
          <p:cNvPr id="7" name="TextBox 6">
            <a:extLst>
              <a:ext uri="{FF2B5EF4-FFF2-40B4-BE49-F238E27FC236}">
                <a16:creationId xmlns:a16="http://schemas.microsoft.com/office/drawing/2014/main" id="{CA33EAFC-E469-48F5-A8B8-642AA6CD93FE}"/>
              </a:ext>
            </a:extLst>
          </p:cNvPr>
          <p:cNvSpPr txBox="1"/>
          <p:nvPr/>
        </p:nvSpPr>
        <p:spPr>
          <a:xfrm>
            <a:off x="7966129" y="6457670"/>
            <a:ext cx="1100381" cy="369332"/>
          </a:xfrm>
          <a:prstGeom prst="rect">
            <a:avLst/>
          </a:prstGeom>
          <a:noFill/>
        </p:spPr>
        <p:txBody>
          <a:bodyPr wrap="square" rtlCol="0">
            <a:spAutoFit/>
          </a:bodyPr>
          <a:lstStyle/>
          <a:p>
            <a:r>
              <a:rPr lang="en-US" b="1" dirty="0"/>
              <a:t>Unit 2.10</a:t>
            </a:r>
          </a:p>
        </p:txBody>
      </p:sp>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1" y="597475"/>
            <a:ext cx="2620771" cy="4930246"/>
          </a:xfrm>
        </p:spPr>
        <p:txBody>
          <a:bodyPr>
            <a:normAutofit/>
          </a:bodyPr>
          <a:lstStyle/>
          <a:p>
            <a:pPr algn="r"/>
            <a:r>
              <a:rPr lang="en-US" dirty="0">
                <a:solidFill>
                  <a:srgbClr val="2B4F78"/>
                </a:solidFill>
              </a:rPr>
              <a:t>Emergency Response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7" y="904815"/>
            <a:ext cx="5170800" cy="4930246"/>
          </a:xfrm>
        </p:spPr>
        <p:txBody>
          <a:bodyPr anchor="ctr">
            <a:normAutofit/>
          </a:bodyPr>
          <a:lstStyle/>
          <a:p>
            <a:pPr marL="0" indent="0" algn="ctr">
              <a:buNone/>
            </a:pPr>
            <a:r>
              <a:rPr lang="en-US" sz="3000" b="1" cap="all" dirty="0">
                <a:solidFill>
                  <a:srgbClr val="2B4F78"/>
                </a:solidFill>
              </a:rPr>
              <a:t>staging</a:t>
            </a:r>
          </a:p>
          <a:p>
            <a:r>
              <a:rPr lang="en-US" sz="2600" b="1" dirty="0"/>
              <a:t>This is a physical location where response resources are temporarily held.</a:t>
            </a:r>
          </a:p>
          <a:p>
            <a:r>
              <a:rPr lang="en-US" sz="2600" b="1" dirty="0"/>
              <a:t>Report to Staging Manager.</a:t>
            </a:r>
          </a:p>
          <a:p>
            <a:pPr lvl="1"/>
            <a:r>
              <a:rPr lang="en-US" dirty="0"/>
              <a:t>Communicate capabilities, limitations of equipment.</a:t>
            </a:r>
          </a:p>
          <a:p>
            <a:pPr lvl="1"/>
            <a:r>
              <a:rPr lang="en-US" dirty="0"/>
              <a:t>Staging Managers are not usually transportation experts.</a:t>
            </a:r>
          </a:p>
        </p:txBody>
      </p:sp>
    </p:spTree>
    <p:extLst>
      <p:ext uri="{BB962C8B-B14F-4D97-AF65-F5344CB8AC3E}">
        <p14:creationId xmlns:p14="http://schemas.microsoft.com/office/powerpoint/2010/main" val="1362812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74C3BD4-E12D-4403-ADA0-A698EC3B2BB0}"/>
              </a:ext>
              <a:ext uri="{C183D7F6-B498-43B3-948B-1728B52AA6E4}">
                <adec:decorative xmlns:adec="http://schemas.microsoft.com/office/drawing/2017/decorative" val="1"/>
              </a:ext>
            </a:extLst>
          </p:cNvPr>
          <p:cNvSpPr txBox="1"/>
          <p:nvPr/>
        </p:nvSpPr>
        <p:spPr>
          <a:xfrm>
            <a:off x="1" y="12700"/>
            <a:ext cx="9144000" cy="584775"/>
          </a:xfrm>
          <a:prstGeom prst="rect">
            <a:avLst/>
          </a:prstGeom>
          <a:noFill/>
        </p:spPr>
        <p:txBody>
          <a:bodyPr wrap="square" rtlCol="0">
            <a:spAutoFit/>
          </a:bodyPr>
          <a:lstStyle/>
          <a:p>
            <a:pPr algn="ctr"/>
            <a:r>
              <a:rPr lang="en-US" sz="3200" dirty="0">
                <a:solidFill>
                  <a:srgbClr val="F6BB00"/>
                </a:solidFill>
                <a:latin typeface="Arial Black" panose="020B0A04020102020204" pitchFamily="34" charset="0"/>
              </a:rPr>
              <a:t>UNIT 2</a:t>
            </a:r>
          </a:p>
        </p:txBody>
      </p:sp>
      <p:sp>
        <p:nvSpPr>
          <p:cNvPr id="7" name="TextBox 6">
            <a:extLst>
              <a:ext uri="{FF2B5EF4-FFF2-40B4-BE49-F238E27FC236}">
                <a16:creationId xmlns:a16="http://schemas.microsoft.com/office/drawing/2014/main" id="{98B86AE6-8C9E-43C2-ACEA-0139057F03AC}"/>
              </a:ext>
            </a:extLst>
          </p:cNvPr>
          <p:cNvSpPr txBox="1"/>
          <p:nvPr/>
        </p:nvSpPr>
        <p:spPr>
          <a:xfrm>
            <a:off x="7966129" y="6457670"/>
            <a:ext cx="1100381" cy="369332"/>
          </a:xfrm>
          <a:prstGeom prst="rect">
            <a:avLst/>
          </a:prstGeom>
          <a:noFill/>
        </p:spPr>
        <p:txBody>
          <a:bodyPr wrap="square" rtlCol="0">
            <a:spAutoFit/>
          </a:bodyPr>
          <a:lstStyle/>
          <a:p>
            <a:r>
              <a:rPr lang="en-US" b="1" dirty="0"/>
              <a:t>Unit 2.11</a:t>
            </a:r>
          </a:p>
        </p:txBody>
      </p:sp>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963877"/>
            <a:ext cx="2620771" cy="4930246"/>
          </a:xfrm>
        </p:spPr>
        <p:txBody>
          <a:bodyPr>
            <a:normAutofit/>
          </a:bodyPr>
          <a:lstStyle/>
          <a:p>
            <a:pPr algn="r"/>
            <a:r>
              <a:rPr lang="en-US" dirty="0">
                <a:solidFill>
                  <a:srgbClr val="2B4F78"/>
                </a:solidFill>
              </a:rPr>
              <a:t>Emergency Response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490592" y="551756"/>
            <a:ext cx="5653407" cy="6260524"/>
          </a:xfrm>
        </p:spPr>
        <p:txBody>
          <a:bodyPr anchor="ctr">
            <a:normAutofit lnSpcReduction="10000"/>
          </a:bodyPr>
          <a:lstStyle/>
          <a:p>
            <a:pPr marL="0" indent="0" algn="ctr">
              <a:buNone/>
            </a:pPr>
            <a:r>
              <a:rPr lang="en-US" sz="3200" b="1" cap="all" dirty="0">
                <a:solidFill>
                  <a:srgbClr val="2B4F78"/>
                </a:solidFill>
              </a:rPr>
              <a:t>Evacuation, re-entry</a:t>
            </a:r>
          </a:p>
          <a:p>
            <a:pPr>
              <a:spcBef>
                <a:spcPts val="600"/>
              </a:spcBef>
            </a:pPr>
            <a:r>
              <a:rPr lang="en-US" sz="2600" b="1" dirty="0"/>
              <a:t>May include evacuation from:</a:t>
            </a:r>
          </a:p>
          <a:p>
            <a:pPr lvl="1">
              <a:lnSpc>
                <a:spcPct val="110000"/>
              </a:lnSpc>
            </a:pPr>
            <a:r>
              <a:rPr lang="en-US" dirty="0"/>
              <a:t>Neighborhoods</a:t>
            </a:r>
          </a:p>
          <a:p>
            <a:pPr lvl="1">
              <a:lnSpc>
                <a:spcPct val="110000"/>
              </a:lnSpc>
            </a:pPr>
            <a:r>
              <a:rPr lang="en-US" dirty="0"/>
              <a:t>Assisted, independent living centers</a:t>
            </a:r>
          </a:p>
          <a:p>
            <a:pPr marL="228600" lvl="1">
              <a:lnSpc>
                <a:spcPct val="100000"/>
              </a:lnSpc>
              <a:spcBef>
                <a:spcPts val="600"/>
              </a:spcBef>
            </a:pPr>
            <a:r>
              <a:rPr lang="en-US" sz="2600" b="1" dirty="0"/>
              <a:t>May include transportation to/from:</a:t>
            </a:r>
          </a:p>
          <a:p>
            <a:pPr marL="685800" lvl="2">
              <a:spcBef>
                <a:spcPts val="1000"/>
              </a:spcBef>
            </a:pPr>
            <a:r>
              <a:rPr lang="en-US" sz="2400" dirty="0"/>
              <a:t>Emergency shelters</a:t>
            </a:r>
          </a:p>
          <a:p>
            <a:pPr marL="685800" lvl="2">
              <a:spcBef>
                <a:spcPts val="1000"/>
              </a:spcBef>
            </a:pPr>
            <a:r>
              <a:rPr lang="en-US" sz="2400" dirty="0"/>
              <a:t>Dialysis centers, etc.</a:t>
            </a:r>
          </a:p>
          <a:p>
            <a:pPr marL="228600" lvl="1">
              <a:lnSpc>
                <a:spcPct val="110000"/>
              </a:lnSpc>
              <a:spcBef>
                <a:spcPts val="600"/>
              </a:spcBef>
            </a:pPr>
            <a:r>
              <a:rPr lang="en-US" sz="2600" b="1" dirty="0"/>
              <a:t>Inform responders about:</a:t>
            </a:r>
          </a:p>
          <a:p>
            <a:pPr marL="685800" lvl="2">
              <a:spcBef>
                <a:spcPts val="1000"/>
              </a:spcBef>
            </a:pPr>
            <a:r>
              <a:rPr lang="en-US" sz="2400" dirty="0"/>
              <a:t>Necessary meds, assistive devices</a:t>
            </a:r>
          </a:p>
          <a:p>
            <a:pPr marL="685800" lvl="2">
              <a:spcBef>
                <a:spcPts val="1000"/>
              </a:spcBef>
            </a:pPr>
            <a:r>
              <a:rPr lang="en-US" sz="2400" dirty="0"/>
              <a:t>Need for continuous power supply for life-sustaining equipment</a:t>
            </a:r>
          </a:p>
          <a:p>
            <a:pPr marL="685800" lvl="2">
              <a:spcBef>
                <a:spcPts val="1000"/>
              </a:spcBef>
            </a:pPr>
            <a:r>
              <a:rPr lang="en-US" sz="2400" dirty="0"/>
              <a:t>Need for unobstructed pathways to/from pick-up/drop-off locations</a:t>
            </a:r>
          </a:p>
          <a:p>
            <a:pPr marL="685800" lvl="2">
              <a:spcBef>
                <a:spcPts val="1000"/>
              </a:spcBef>
            </a:pPr>
            <a:r>
              <a:rPr lang="en-US" sz="2400" dirty="0"/>
              <a:t>Unique communications challenges</a:t>
            </a:r>
          </a:p>
        </p:txBody>
      </p:sp>
    </p:spTree>
    <p:extLst>
      <p:ext uri="{BB962C8B-B14F-4D97-AF65-F5344CB8AC3E}">
        <p14:creationId xmlns:p14="http://schemas.microsoft.com/office/powerpoint/2010/main" val="4136947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6BB00"/>
                </a:solidFill>
                <a:latin typeface="Arial Black" panose="020B0A04020102020204" pitchFamily="34" charset="0"/>
                <a:ea typeface="+mn-ea"/>
                <a:cs typeface="+mn-cs"/>
              </a:rPr>
              <a:t>TRAINING AGENDA</a:t>
            </a:r>
          </a:p>
        </p:txBody>
      </p:sp>
      <p:graphicFrame>
        <p:nvGraphicFramePr>
          <p:cNvPr id="5" name="Content Placeholder 4">
            <a:extLst>
              <a:ext uri="{FF2B5EF4-FFF2-40B4-BE49-F238E27FC236}">
                <a16:creationId xmlns:a16="http://schemas.microsoft.com/office/drawing/2014/main" id="{50BFB2AA-B536-6649-A0E5-C4C397C41DB5}"/>
              </a:ext>
            </a:extLst>
          </p:cNvPr>
          <p:cNvGraphicFramePr>
            <a:graphicFrameLocks noGrp="1"/>
          </p:cNvGraphicFramePr>
          <p:nvPr>
            <p:ph idx="1"/>
            <p:extLst>
              <p:ext uri="{D42A27DB-BD31-4B8C-83A1-F6EECF244321}">
                <p14:modId xmlns:p14="http://schemas.microsoft.com/office/powerpoint/2010/main" val="2506303176"/>
              </p:ext>
            </p:extLst>
          </p:nvPr>
        </p:nvGraphicFramePr>
        <p:xfrm>
          <a:off x="1188720" y="888740"/>
          <a:ext cx="7681427" cy="5757438"/>
        </p:xfrm>
        <a:graphic>
          <a:graphicData uri="http://schemas.openxmlformats.org/drawingml/2006/table">
            <a:tbl>
              <a:tblPr firstRow="1" firstCol="1" bandRow="1">
                <a:tableStyleId>{00A15C55-8517-42AA-B614-E9B94910E393}</a:tableStyleId>
              </a:tblPr>
              <a:tblGrid>
                <a:gridCol w="1551030">
                  <a:extLst>
                    <a:ext uri="{9D8B030D-6E8A-4147-A177-3AD203B41FA5}">
                      <a16:colId xmlns:a16="http://schemas.microsoft.com/office/drawing/2014/main" val="1416314384"/>
                    </a:ext>
                  </a:extLst>
                </a:gridCol>
                <a:gridCol w="6130397">
                  <a:extLst>
                    <a:ext uri="{9D8B030D-6E8A-4147-A177-3AD203B41FA5}">
                      <a16:colId xmlns:a16="http://schemas.microsoft.com/office/drawing/2014/main" val="2268850990"/>
                    </a:ext>
                  </a:extLst>
                </a:gridCol>
              </a:tblGrid>
              <a:tr h="521699">
                <a:tc gridSpan="2">
                  <a:txBody>
                    <a:bodyPr/>
                    <a:lstStyle/>
                    <a:p>
                      <a:pPr marL="0" marR="0" algn="ctr">
                        <a:spcBef>
                          <a:spcPts val="0"/>
                        </a:spcBef>
                        <a:spcAft>
                          <a:spcPts val="0"/>
                        </a:spcAft>
                      </a:pPr>
                      <a:r>
                        <a:rPr lang="en-US" sz="3200" dirty="0">
                          <a:solidFill>
                            <a:srgbClr val="002060"/>
                          </a:solidFill>
                          <a:effectLst/>
                        </a:rPr>
                        <a:t>Driver Emergency Preparedness Training</a:t>
                      </a:r>
                      <a:endParaRPr lang="en-US" sz="3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hMerge="1">
                  <a:txBody>
                    <a:bodyPr/>
                    <a:lstStyle/>
                    <a:p>
                      <a:endParaRPr lang="en-US"/>
                    </a:p>
                  </a:txBody>
                  <a:tcPr/>
                </a:tc>
                <a:extLst>
                  <a:ext uri="{0D108BD9-81ED-4DB2-BD59-A6C34878D82A}">
                    <a16:rowId xmlns:a16="http://schemas.microsoft.com/office/drawing/2014/main" val="2422807700"/>
                  </a:ext>
                </a:extLst>
              </a:tr>
              <a:tr h="531098">
                <a:tc>
                  <a:txBody>
                    <a:bodyPr/>
                    <a:lstStyle/>
                    <a:p>
                      <a:pPr marL="0" marR="0" algn="ctr">
                        <a:spcBef>
                          <a:spcPts val="0"/>
                        </a:spcBef>
                        <a:spcAft>
                          <a:spcPts val="0"/>
                        </a:spcAft>
                      </a:pPr>
                      <a:r>
                        <a:rPr lang="en-US"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TIME</a:t>
                      </a:r>
                    </a:p>
                  </a:txBody>
                  <a:tcPr marL="68580" marR="68580" marT="9525" marB="0" anchor="ctr">
                    <a:solidFill>
                      <a:srgbClr val="F6BB00"/>
                    </a:solidFill>
                  </a:tcPr>
                </a:tc>
                <a:tc>
                  <a:txBody>
                    <a:bodyPr/>
                    <a:lstStyle/>
                    <a:p>
                      <a:pPr marL="0" marR="0" algn="l" defTabSz="914400" rtl="0" eaLnBrk="1" latinLnBrk="0" hangingPunct="1">
                        <a:spcBef>
                          <a:spcPts val="0"/>
                        </a:spcBef>
                        <a:spcAft>
                          <a:spcPts val="0"/>
                        </a:spcAft>
                      </a:pPr>
                      <a:r>
                        <a:rPr lang="en-US" sz="2000" b="1" kern="1200" cap="all" baseline="0" dirty="0">
                          <a:solidFill>
                            <a:srgbClr val="002060"/>
                          </a:solidFill>
                          <a:effectLst/>
                          <a:latin typeface="+mn-lt"/>
                          <a:ea typeface="+mn-ea"/>
                          <a:cs typeface="+mn-cs"/>
                        </a:rPr>
                        <a:t>UNIT</a:t>
                      </a:r>
                    </a:p>
                  </a:txBody>
                  <a:tcPr marL="68580" marR="68580" marT="9525" marB="0" anchor="ctr">
                    <a:solidFill>
                      <a:srgbClr val="F6BB00"/>
                    </a:solidFill>
                  </a:tcPr>
                </a:tc>
                <a:extLst>
                  <a:ext uri="{0D108BD9-81ED-4DB2-BD59-A6C34878D82A}">
                    <a16:rowId xmlns:a16="http://schemas.microsoft.com/office/drawing/2014/main" val="2559836279"/>
                  </a:ext>
                </a:extLst>
              </a:tr>
              <a:tr h="531098">
                <a:tc>
                  <a:txBody>
                    <a:bodyPr/>
                    <a:lstStyle/>
                    <a:p>
                      <a:pPr marL="0" marR="0" algn="ctr">
                        <a:spcBef>
                          <a:spcPts val="0"/>
                        </a:spcBef>
                        <a:spcAft>
                          <a:spcPts val="0"/>
                        </a:spcAft>
                      </a:pPr>
                      <a:r>
                        <a:rPr lang="en-US" sz="1800" dirty="0">
                          <a:solidFill>
                            <a:srgbClr val="002060"/>
                          </a:solidFill>
                          <a:effectLst/>
                        </a:rPr>
                        <a:t>:00 – :15</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l" defTabSz="914400" rtl="0" eaLnBrk="1" latinLnBrk="0" hangingPunct="1">
                        <a:spcBef>
                          <a:spcPts val="0"/>
                        </a:spcBef>
                        <a:spcAft>
                          <a:spcPts val="0"/>
                        </a:spcAft>
                      </a:pPr>
                      <a:r>
                        <a:rPr lang="en-US" sz="1800" b="1" kern="1200" cap="all" baseline="0" dirty="0">
                          <a:solidFill>
                            <a:srgbClr val="002060"/>
                          </a:solidFill>
                          <a:effectLst/>
                          <a:latin typeface="+mn-lt"/>
                          <a:ea typeface="+mn-ea"/>
                          <a:cs typeface="+mn-cs"/>
                        </a:rPr>
                        <a:t>UNIT 1: Welcome, Introductions, Overview</a:t>
                      </a:r>
                    </a:p>
                  </a:txBody>
                  <a:tcPr marL="68580" marR="68580" marT="9525" marB="0" anchor="ctr"/>
                </a:tc>
                <a:extLst>
                  <a:ext uri="{0D108BD9-81ED-4DB2-BD59-A6C34878D82A}">
                    <a16:rowId xmlns:a16="http://schemas.microsoft.com/office/drawing/2014/main" val="430394972"/>
                  </a:ext>
                </a:extLst>
              </a:tr>
              <a:tr h="1735983">
                <a:tc>
                  <a:txBody>
                    <a:bodyPr/>
                    <a:lstStyle/>
                    <a:p>
                      <a:pPr marL="0" marR="0" algn="ctr">
                        <a:spcBef>
                          <a:spcPts val="0"/>
                        </a:spcBef>
                        <a:spcAft>
                          <a:spcPts val="0"/>
                        </a:spcAft>
                      </a:pPr>
                      <a:r>
                        <a:rPr lang="en-US" sz="1800" dirty="0">
                          <a:solidFill>
                            <a:srgbClr val="002060"/>
                          </a:solidFill>
                          <a:effectLst/>
                        </a:rPr>
                        <a:t>:15 – 1:20</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l" defTabSz="914400" rtl="0" eaLnBrk="1" latinLnBrk="0" hangingPunct="1">
                        <a:spcBef>
                          <a:spcPts val="0"/>
                        </a:spcBef>
                        <a:spcAft>
                          <a:spcPts val="0"/>
                        </a:spcAft>
                      </a:pPr>
                      <a:r>
                        <a:rPr lang="en-US" sz="1800" b="1" kern="1200" cap="all" baseline="0" dirty="0">
                          <a:solidFill>
                            <a:srgbClr val="002060"/>
                          </a:solidFill>
                          <a:effectLst/>
                          <a:latin typeface="+mn-lt"/>
                          <a:ea typeface="+mn-ea"/>
                          <a:cs typeface="+mn-cs"/>
                        </a:rPr>
                        <a:t>UNIT 2: Paratransit Emergency Preparedness, </a:t>
                      </a:r>
                    </a:p>
                    <a:p>
                      <a:pPr marL="0" marR="0" algn="l" defTabSz="914400" rtl="0" eaLnBrk="1" latinLnBrk="0" hangingPunct="1">
                        <a:spcBef>
                          <a:spcPts val="0"/>
                        </a:spcBef>
                        <a:spcAft>
                          <a:spcPts val="0"/>
                        </a:spcAft>
                      </a:pPr>
                      <a:r>
                        <a:rPr lang="en-US" sz="1800" b="1" kern="1200" cap="all" baseline="0" dirty="0">
                          <a:solidFill>
                            <a:srgbClr val="002060"/>
                          </a:solidFill>
                          <a:effectLst/>
                          <a:latin typeface="+mn-lt"/>
                          <a:ea typeface="+mn-ea"/>
                          <a:cs typeface="+mn-cs"/>
                        </a:rPr>
                        <a:t>Response, Recovery</a:t>
                      </a:r>
                    </a:p>
                    <a:p>
                      <a:pPr marL="342900" marR="0" lvl="0" indent="-342900">
                        <a:spcBef>
                          <a:spcPts val="0"/>
                        </a:spcBef>
                        <a:spcAft>
                          <a:spcPts val="0"/>
                        </a:spcAft>
                        <a:buFont typeface="Symbol" pitchFamily="2" charset="2"/>
                        <a:buChar char=""/>
                        <a:tabLst>
                          <a:tab pos="457200" algn="l"/>
                        </a:tabLst>
                      </a:pPr>
                      <a:r>
                        <a:rPr lang="en-US" sz="1800" dirty="0">
                          <a:effectLst/>
                        </a:rPr>
                        <a:t>Emergency Planning Assumptions</a:t>
                      </a:r>
                    </a:p>
                    <a:p>
                      <a:pPr marL="342900" marR="0" lvl="0" indent="-342900">
                        <a:spcBef>
                          <a:spcPts val="0"/>
                        </a:spcBef>
                        <a:spcAft>
                          <a:spcPts val="0"/>
                        </a:spcAft>
                        <a:buFont typeface="Symbol" pitchFamily="2" charset="2"/>
                        <a:buChar char=""/>
                        <a:tabLst>
                          <a:tab pos="457200" algn="l"/>
                        </a:tabLst>
                      </a:pPr>
                      <a:r>
                        <a:rPr lang="en-US" sz="1800" dirty="0">
                          <a:effectLst/>
                        </a:rPr>
                        <a:t>Emergency Response</a:t>
                      </a:r>
                    </a:p>
                    <a:p>
                      <a:pPr marL="342900" marR="0" lvl="0" indent="-342900">
                        <a:spcBef>
                          <a:spcPts val="0"/>
                        </a:spcBef>
                        <a:spcAft>
                          <a:spcPts val="0"/>
                        </a:spcAft>
                        <a:buFont typeface="Symbol" pitchFamily="2" charset="2"/>
                        <a:buChar char=""/>
                        <a:tabLst>
                          <a:tab pos="457200" algn="l"/>
                        </a:tabLst>
                      </a:pPr>
                      <a:r>
                        <a:rPr lang="en-US" sz="1800" dirty="0">
                          <a:effectLst/>
                        </a:rPr>
                        <a:t>Long-term Recovery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973555313"/>
                  </a:ext>
                </a:extLst>
              </a:tr>
              <a:tr h="1391181">
                <a:tc>
                  <a:txBody>
                    <a:bodyPr/>
                    <a:lstStyle/>
                    <a:p>
                      <a:pPr marL="0" marR="0" algn="ctr">
                        <a:spcBef>
                          <a:spcPts val="0"/>
                        </a:spcBef>
                        <a:spcAft>
                          <a:spcPts val="0"/>
                        </a:spcAft>
                      </a:pPr>
                      <a:r>
                        <a:rPr lang="en-US" sz="1800" dirty="0">
                          <a:solidFill>
                            <a:srgbClr val="002060"/>
                          </a:solidFill>
                          <a:effectLst/>
                        </a:rPr>
                        <a:t>1:20 - 1:40</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l" defTabSz="914400" rtl="0" eaLnBrk="1" latinLnBrk="0" hangingPunct="1">
                        <a:spcBef>
                          <a:spcPts val="0"/>
                        </a:spcBef>
                        <a:spcAft>
                          <a:spcPts val="0"/>
                        </a:spcAft>
                      </a:pPr>
                      <a:r>
                        <a:rPr lang="en-US" sz="1800" b="1" kern="1200" cap="all" baseline="0" dirty="0">
                          <a:solidFill>
                            <a:srgbClr val="002060"/>
                          </a:solidFill>
                          <a:effectLst/>
                          <a:latin typeface="+mn-lt"/>
                          <a:ea typeface="+mn-ea"/>
                          <a:cs typeface="+mn-cs"/>
                        </a:rPr>
                        <a:t>UNIT 3: Personal and Family Preparedness</a:t>
                      </a:r>
                    </a:p>
                    <a:p>
                      <a:pPr marL="342900" marR="0" lvl="0" indent="-342900">
                        <a:spcBef>
                          <a:spcPts val="0"/>
                        </a:spcBef>
                        <a:spcAft>
                          <a:spcPts val="0"/>
                        </a:spcAft>
                        <a:buFont typeface="Symbol" pitchFamily="2" charset="2"/>
                        <a:buChar char=""/>
                        <a:tabLst>
                          <a:tab pos="457200" algn="l"/>
                        </a:tabLst>
                      </a:pPr>
                      <a:r>
                        <a:rPr lang="en-US" sz="1800" dirty="0">
                          <a:effectLst/>
                        </a:rPr>
                        <a:t>Sheltering In Place</a:t>
                      </a:r>
                    </a:p>
                    <a:p>
                      <a:pPr marL="342900" marR="0" lvl="0" indent="-342900">
                        <a:spcBef>
                          <a:spcPts val="0"/>
                        </a:spcBef>
                        <a:spcAft>
                          <a:spcPts val="0"/>
                        </a:spcAft>
                        <a:buFont typeface="Symbol" pitchFamily="2" charset="2"/>
                        <a:buChar char=""/>
                        <a:tabLst>
                          <a:tab pos="457200" algn="l"/>
                        </a:tabLst>
                      </a:pPr>
                      <a:r>
                        <a:rPr lang="en-US" sz="1800" dirty="0">
                          <a:effectLst/>
                        </a:rPr>
                        <a:t>Evacuation</a:t>
                      </a:r>
                    </a:p>
                    <a:p>
                      <a:pPr marL="342900" marR="0" lvl="0" indent="-342900">
                        <a:spcBef>
                          <a:spcPts val="0"/>
                        </a:spcBef>
                        <a:spcAft>
                          <a:spcPts val="0"/>
                        </a:spcAft>
                        <a:buFont typeface="Symbol" pitchFamily="2" charset="2"/>
                        <a:buChar char=""/>
                        <a:tabLst>
                          <a:tab pos="457200" algn="l"/>
                        </a:tabLst>
                      </a:pPr>
                      <a:r>
                        <a:rPr lang="en-US" sz="1800" dirty="0">
                          <a:effectLst/>
                        </a:rPr>
                        <a:t>Family Reunification</a:t>
                      </a:r>
                    </a:p>
                  </a:txBody>
                  <a:tcPr marL="68580" marR="68580" marT="9525" marB="0" anchor="ctr"/>
                </a:tc>
                <a:extLst>
                  <a:ext uri="{0D108BD9-81ED-4DB2-BD59-A6C34878D82A}">
                    <a16:rowId xmlns:a16="http://schemas.microsoft.com/office/drawing/2014/main" val="3589008523"/>
                  </a:ext>
                </a:extLst>
              </a:tr>
              <a:tr h="1046379">
                <a:tc>
                  <a:txBody>
                    <a:bodyPr/>
                    <a:lstStyle/>
                    <a:p>
                      <a:pPr marL="0" marR="0" algn="ctr">
                        <a:spcBef>
                          <a:spcPts val="0"/>
                        </a:spcBef>
                        <a:spcAft>
                          <a:spcPts val="0"/>
                        </a:spcAft>
                      </a:pPr>
                      <a:r>
                        <a:rPr lang="en-US" sz="1800" dirty="0">
                          <a:solidFill>
                            <a:srgbClr val="002060"/>
                          </a:solidFill>
                          <a:effectLst/>
                        </a:rPr>
                        <a:t>1:40 – 2:00</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l" defTabSz="914400" rtl="0" eaLnBrk="1" latinLnBrk="0" hangingPunct="1">
                        <a:spcBef>
                          <a:spcPts val="0"/>
                        </a:spcBef>
                        <a:spcAft>
                          <a:spcPts val="0"/>
                        </a:spcAft>
                      </a:pPr>
                      <a:r>
                        <a:rPr lang="en-US" sz="1800" b="1" kern="1200" cap="all" baseline="0" dirty="0">
                          <a:solidFill>
                            <a:srgbClr val="002060"/>
                          </a:solidFill>
                          <a:effectLst/>
                          <a:latin typeface="+mn-lt"/>
                          <a:ea typeface="+mn-ea"/>
                          <a:cs typeface="+mn-cs"/>
                        </a:rPr>
                        <a:t>UNIT 4: Discussion, Q/A</a:t>
                      </a:r>
                    </a:p>
                    <a:p>
                      <a:pPr marL="342900" marR="0" lvl="0" indent="-342900">
                        <a:spcBef>
                          <a:spcPts val="0"/>
                        </a:spcBef>
                        <a:spcAft>
                          <a:spcPts val="0"/>
                        </a:spcAft>
                        <a:buFont typeface="Symbol" pitchFamily="2" charset="2"/>
                        <a:buChar char=""/>
                        <a:tabLst>
                          <a:tab pos="457200" algn="l"/>
                        </a:tabLst>
                      </a:pPr>
                      <a:r>
                        <a:rPr lang="en-US" sz="1800" dirty="0">
                          <a:effectLst/>
                        </a:rPr>
                        <a:t>Discussion</a:t>
                      </a:r>
                    </a:p>
                    <a:p>
                      <a:pPr marL="342900" marR="0" lvl="0" indent="-342900">
                        <a:spcBef>
                          <a:spcPts val="0"/>
                        </a:spcBef>
                        <a:spcAft>
                          <a:spcPts val="0"/>
                        </a:spcAft>
                        <a:buFont typeface="Symbol" pitchFamily="2" charset="2"/>
                        <a:buChar char=""/>
                        <a:tabLst>
                          <a:tab pos="457200" algn="l"/>
                        </a:tabLst>
                      </a:pPr>
                      <a:r>
                        <a:rPr lang="en-US" sz="1800" dirty="0">
                          <a:effectLst/>
                        </a:rPr>
                        <a:t>Additional Training Needs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1376038184"/>
                  </a:ext>
                </a:extLst>
              </a:tr>
            </a:tbl>
          </a:graphicData>
        </a:graphic>
      </p:graphicFrame>
    </p:spTree>
    <p:extLst>
      <p:ext uri="{BB962C8B-B14F-4D97-AF65-F5344CB8AC3E}">
        <p14:creationId xmlns:p14="http://schemas.microsoft.com/office/powerpoint/2010/main" val="2949850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C444794-7BA7-4E1E-BE80-EA87AAB10A41}"/>
              </a:ext>
              <a:ext uri="{C183D7F6-B498-43B3-948B-1728B52AA6E4}">
                <adec:decorative xmlns:adec="http://schemas.microsoft.com/office/drawing/2017/decorative" val="1"/>
              </a:ext>
            </a:extLst>
          </p:cNvPr>
          <p:cNvSpPr txBox="1"/>
          <p:nvPr/>
        </p:nvSpPr>
        <p:spPr>
          <a:xfrm>
            <a:off x="1" y="12700"/>
            <a:ext cx="9144000" cy="584775"/>
          </a:xfrm>
          <a:prstGeom prst="rect">
            <a:avLst/>
          </a:prstGeom>
          <a:noFill/>
        </p:spPr>
        <p:txBody>
          <a:bodyPr wrap="square" rtlCol="0">
            <a:spAutoFit/>
          </a:bodyPr>
          <a:lstStyle/>
          <a:p>
            <a:pPr algn="ctr"/>
            <a:r>
              <a:rPr lang="en-US" sz="3200" dirty="0">
                <a:solidFill>
                  <a:srgbClr val="F6BB00"/>
                </a:solidFill>
                <a:latin typeface="Arial Black" panose="020B0A04020102020204" pitchFamily="34" charset="0"/>
              </a:rPr>
              <a:t>UNIT 2</a:t>
            </a:r>
          </a:p>
        </p:txBody>
      </p:sp>
      <p:sp>
        <p:nvSpPr>
          <p:cNvPr id="7" name="TextBox 6">
            <a:extLst>
              <a:ext uri="{FF2B5EF4-FFF2-40B4-BE49-F238E27FC236}">
                <a16:creationId xmlns:a16="http://schemas.microsoft.com/office/drawing/2014/main" id="{C55304F6-49A6-4208-BD50-322524737667}"/>
              </a:ext>
            </a:extLst>
          </p:cNvPr>
          <p:cNvSpPr txBox="1"/>
          <p:nvPr/>
        </p:nvSpPr>
        <p:spPr>
          <a:xfrm>
            <a:off x="7966129" y="6457670"/>
            <a:ext cx="1100381" cy="369332"/>
          </a:xfrm>
          <a:prstGeom prst="rect">
            <a:avLst/>
          </a:prstGeom>
          <a:noFill/>
        </p:spPr>
        <p:txBody>
          <a:bodyPr wrap="square" rtlCol="0">
            <a:spAutoFit/>
          </a:bodyPr>
          <a:lstStyle/>
          <a:p>
            <a:r>
              <a:rPr lang="en-US" b="1" dirty="0"/>
              <a:t>Unit 2.12</a:t>
            </a:r>
          </a:p>
        </p:txBody>
      </p:sp>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963877"/>
            <a:ext cx="2620771" cy="4930246"/>
          </a:xfrm>
        </p:spPr>
        <p:txBody>
          <a:bodyPr>
            <a:normAutofit/>
          </a:bodyPr>
          <a:lstStyle/>
          <a:p>
            <a:pPr algn="r"/>
            <a:r>
              <a:rPr lang="en-US" dirty="0">
                <a:solidFill>
                  <a:srgbClr val="2B4F78"/>
                </a:solidFill>
              </a:rPr>
              <a:t>Emergency Response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4" y="1046136"/>
            <a:ext cx="5170800" cy="5168684"/>
          </a:xfrm>
        </p:spPr>
        <p:txBody>
          <a:bodyPr anchor="ctr">
            <a:normAutofit/>
          </a:bodyPr>
          <a:lstStyle/>
          <a:p>
            <a:pPr marL="0" indent="0" algn="ctr">
              <a:buNone/>
            </a:pPr>
            <a:r>
              <a:rPr lang="en-US" sz="3000" b="1" cap="all" dirty="0">
                <a:solidFill>
                  <a:srgbClr val="2B4F78"/>
                </a:solidFill>
              </a:rPr>
              <a:t>Fuel Supply </a:t>
            </a:r>
            <a:br>
              <a:rPr lang="en-US" sz="3000" b="1" cap="all" dirty="0">
                <a:solidFill>
                  <a:srgbClr val="2B4F78"/>
                </a:solidFill>
              </a:rPr>
            </a:br>
            <a:r>
              <a:rPr lang="en-US" sz="3000" b="1" cap="all" dirty="0">
                <a:solidFill>
                  <a:srgbClr val="2B4F78"/>
                </a:solidFill>
              </a:rPr>
              <a:t>Power Interruptions</a:t>
            </a:r>
          </a:p>
          <a:p>
            <a:r>
              <a:rPr lang="en-US" sz="2600" b="1" dirty="0"/>
              <a:t>Fuel re-supply may be delayed.</a:t>
            </a:r>
          </a:p>
          <a:p>
            <a:pPr lvl="1"/>
            <a:r>
              <a:rPr lang="en-US" dirty="0"/>
              <a:t>Communicate fuel capacity, </a:t>
            </a:r>
            <a:br>
              <a:rPr lang="en-US" dirty="0"/>
            </a:br>
            <a:r>
              <a:rPr lang="en-US" dirty="0"/>
              <a:t>burn rate to dispatch.</a:t>
            </a:r>
          </a:p>
          <a:p>
            <a:pPr lvl="1"/>
            <a:r>
              <a:rPr lang="en-US" dirty="0"/>
              <a:t>Leadership will ID alternate fuel sources and prioritization.</a:t>
            </a:r>
          </a:p>
          <a:p>
            <a:pPr marL="228600" lvl="1">
              <a:spcBef>
                <a:spcPts val="1000"/>
              </a:spcBef>
            </a:pPr>
            <a:r>
              <a:rPr lang="en-US" sz="2600" b="1" dirty="0"/>
              <a:t>Power supply interruptions may happen for extended period.</a:t>
            </a:r>
          </a:p>
          <a:p>
            <a:pPr marL="685800" lvl="2">
              <a:spcBef>
                <a:spcPts val="1000"/>
              </a:spcBef>
            </a:pPr>
            <a:r>
              <a:rPr lang="en-US" sz="2400" dirty="0"/>
              <a:t>This can compromise access to trip manifests, data, radio/cell.</a:t>
            </a:r>
          </a:p>
        </p:txBody>
      </p:sp>
    </p:spTree>
    <p:extLst>
      <p:ext uri="{BB962C8B-B14F-4D97-AF65-F5344CB8AC3E}">
        <p14:creationId xmlns:p14="http://schemas.microsoft.com/office/powerpoint/2010/main" val="4253481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A90EAC-6E48-4D1C-B4D2-60FC565F8D59}"/>
              </a:ext>
              <a:ext uri="{C183D7F6-B498-43B3-948B-1728B52AA6E4}">
                <adec:decorative xmlns:adec="http://schemas.microsoft.com/office/drawing/2017/decorative" val="1"/>
              </a:ext>
            </a:extLst>
          </p:cNvPr>
          <p:cNvSpPr txBox="1"/>
          <p:nvPr/>
        </p:nvSpPr>
        <p:spPr>
          <a:xfrm>
            <a:off x="1" y="12700"/>
            <a:ext cx="9144000" cy="584775"/>
          </a:xfrm>
          <a:prstGeom prst="rect">
            <a:avLst/>
          </a:prstGeom>
          <a:noFill/>
        </p:spPr>
        <p:txBody>
          <a:bodyPr wrap="square" rtlCol="0">
            <a:spAutoFit/>
          </a:bodyPr>
          <a:lstStyle/>
          <a:p>
            <a:pPr algn="ctr"/>
            <a:r>
              <a:rPr lang="en-US" sz="3200" dirty="0">
                <a:solidFill>
                  <a:srgbClr val="F6BB00"/>
                </a:solidFill>
                <a:latin typeface="Arial Black" panose="020B0A04020102020204" pitchFamily="34" charset="0"/>
              </a:rPr>
              <a:t>UNIT 2</a:t>
            </a:r>
          </a:p>
        </p:txBody>
      </p:sp>
      <p:sp>
        <p:nvSpPr>
          <p:cNvPr id="7" name="TextBox 6">
            <a:extLst>
              <a:ext uri="{FF2B5EF4-FFF2-40B4-BE49-F238E27FC236}">
                <a16:creationId xmlns:a16="http://schemas.microsoft.com/office/drawing/2014/main" id="{E3A396D4-AF14-48C9-843C-ED4D896F9DB3}"/>
              </a:ext>
            </a:extLst>
          </p:cNvPr>
          <p:cNvSpPr txBox="1"/>
          <p:nvPr/>
        </p:nvSpPr>
        <p:spPr>
          <a:xfrm>
            <a:off x="7966129" y="6457670"/>
            <a:ext cx="1100381" cy="369332"/>
          </a:xfrm>
          <a:prstGeom prst="rect">
            <a:avLst/>
          </a:prstGeom>
          <a:noFill/>
        </p:spPr>
        <p:txBody>
          <a:bodyPr wrap="square" rtlCol="0">
            <a:spAutoFit/>
          </a:bodyPr>
          <a:lstStyle/>
          <a:p>
            <a:r>
              <a:rPr lang="en-US" b="1" dirty="0"/>
              <a:t>Unit 2.13</a:t>
            </a:r>
          </a:p>
        </p:txBody>
      </p:sp>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963877"/>
            <a:ext cx="2620771" cy="4930246"/>
          </a:xfrm>
        </p:spPr>
        <p:txBody>
          <a:bodyPr>
            <a:normAutofit/>
          </a:bodyPr>
          <a:lstStyle/>
          <a:p>
            <a:pPr algn="r"/>
            <a:r>
              <a:rPr lang="en-US" dirty="0">
                <a:solidFill>
                  <a:srgbClr val="2B4F78"/>
                </a:solidFill>
              </a:rPr>
              <a:t>Long-Term Recovery</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7"/>
            <a:ext cx="4783327" cy="4930246"/>
          </a:xfrm>
        </p:spPr>
        <p:txBody>
          <a:bodyPr anchor="ctr">
            <a:normAutofit/>
          </a:bodyPr>
          <a:lstStyle/>
          <a:p>
            <a:pPr lvl="0"/>
            <a:r>
              <a:rPr lang="en-US" dirty="0"/>
              <a:t>Damage Assessment</a:t>
            </a:r>
          </a:p>
          <a:p>
            <a:pPr lvl="0"/>
            <a:r>
              <a:rPr lang="en-US" dirty="0"/>
              <a:t>Reconstituting Essential Services</a:t>
            </a:r>
          </a:p>
          <a:p>
            <a:r>
              <a:rPr lang="en-US" dirty="0"/>
              <a:t>Restitution/Recovery</a:t>
            </a:r>
          </a:p>
          <a:p>
            <a:r>
              <a:rPr lang="en-US" dirty="0"/>
              <a:t>Crisis Counseling</a:t>
            </a:r>
          </a:p>
        </p:txBody>
      </p:sp>
    </p:spTree>
    <p:extLst>
      <p:ext uri="{BB962C8B-B14F-4D97-AF65-F5344CB8AC3E}">
        <p14:creationId xmlns:p14="http://schemas.microsoft.com/office/powerpoint/2010/main" val="3004846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C8665E9-8D0C-4AC4-95C4-9EE17E6BE39D}"/>
              </a:ext>
              <a:ext uri="{C183D7F6-B498-43B3-948B-1728B52AA6E4}">
                <adec:decorative xmlns:adec="http://schemas.microsoft.com/office/drawing/2017/decorative" val="1"/>
              </a:ext>
            </a:extLst>
          </p:cNvPr>
          <p:cNvSpPr txBox="1"/>
          <p:nvPr/>
        </p:nvSpPr>
        <p:spPr>
          <a:xfrm>
            <a:off x="1" y="12700"/>
            <a:ext cx="9144000" cy="584775"/>
          </a:xfrm>
          <a:prstGeom prst="rect">
            <a:avLst/>
          </a:prstGeom>
          <a:noFill/>
        </p:spPr>
        <p:txBody>
          <a:bodyPr wrap="square" rtlCol="0">
            <a:spAutoFit/>
          </a:bodyPr>
          <a:lstStyle/>
          <a:p>
            <a:pPr algn="ctr"/>
            <a:r>
              <a:rPr lang="en-US" sz="3200" dirty="0">
                <a:solidFill>
                  <a:srgbClr val="F6BB00"/>
                </a:solidFill>
                <a:latin typeface="Arial Black" panose="020B0A04020102020204" pitchFamily="34" charset="0"/>
              </a:rPr>
              <a:t>UNIT 2</a:t>
            </a:r>
          </a:p>
        </p:txBody>
      </p:sp>
      <p:sp>
        <p:nvSpPr>
          <p:cNvPr id="7" name="TextBox 6">
            <a:extLst>
              <a:ext uri="{FF2B5EF4-FFF2-40B4-BE49-F238E27FC236}">
                <a16:creationId xmlns:a16="http://schemas.microsoft.com/office/drawing/2014/main" id="{930544BE-1EC1-4B3F-88F0-8750B15DAB4F}"/>
              </a:ext>
            </a:extLst>
          </p:cNvPr>
          <p:cNvSpPr txBox="1"/>
          <p:nvPr/>
        </p:nvSpPr>
        <p:spPr>
          <a:xfrm>
            <a:off x="7966129" y="6457670"/>
            <a:ext cx="1100381" cy="369332"/>
          </a:xfrm>
          <a:prstGeom prst="rect">
            <a:avLst/>
          </a:prstGeom>
          <a:noFill/>
        </p:spPr>
        <p:txBody>
          <a:bodyPr wrap="square" rtlCol="0">
            <a:spAutoFit/>
          </a:bodyPr>
          <a:lstStyle/>
          <a:p>
            <a:r>
              <a:rPr lang="en-US" b="1" dirty="0"/>
              <a:t>Unit 2.14</a:t>
            </a:r>
          </a:p>
        </p:txBody>
      </p:sp>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963877"/>
            <a:ext cx="2620771" cy="4930246"/>
          </a:xfrm>
        </p:spPr>
        <p:txBody>
          <a:bodyPr>
            <a:normAutofit/>
          </a:bodyPr>
          <a:lstStyle/>
          <a:p>
            <a:pPr algn="r"/>
            <a:r>
              <a:rPr lang="en-US" dirty="0">
                <a:solidFill>
                  <a:srgbClr val="2B4F78"/>
                </a:solidFill>
              </a:rPr>
              <a:t>Long-Term Recovery</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1895" y="524230"/>
            <a:ext cx="4967471" cy="5809539"/>
          </a:xfrm>
        </p:spPr>
        <p:txBody>
          <a:bodyPr anchor="ctr">
            <a:normAutofit/>
          </a:bodyPr>
          <a:lstStyle/>
          <a:p>
            <a:pPr marL="0" indent="0" algn="ctr">
              <a:buNone/>
            </a:pPr>
            <a:r>
              <a:rPr lang="en-US" sz="3000" b="1" cap="all" dirty="0">
                <a:solidFill>
                  <a:srgbClr val="2B4F78"/>
                </a:solidFill>
              </a:rPr>
              <a:t>DAMAGE ASSESSMENT </a:t>
            </a:r>
            <a:br>
              <a:rPr lang="en-US" sz="3000" b="1" cap="all" dirty="0">
                <a:solidFill>
                  <a:srgbClr val="2B4F78"/>
                </a:solidFill>
              </a:rPr>
            </a:br>
            <a:r>
              <a:rPr lang="en-US" sz="3000" b="1" cap="all" dirty="0">
                <a:solidFill>
                  <a:srgbClr val="2B4F78"/>
                </a:solidFill>
              </a:rPr>
              <a:t>(post-event)</a:t>
            </a:r>
          </a:p>
          <a:p>
            <a:pPr lvl="0"/>
            <a:r>
              <a:rPr lang="en-US" sz="2600" b="1" dirty="0"/>
              <a:t>Agency road supervisors, safety officers will assess operability of equipment, facilities, personnel.</a:t>
            </a:r>
          </a:p>
          <a:p>
            <a:pPr lvl="1"/>
            <a:r>
              <a:rPr lang="en-US" dirty="0"/>
              <a:t>Document major damage</a:t>
            </a:r>
          </a:p>
          <a:p>
            <a:pPr lvl="1"/>
            <a:r>
              <a:rPr lang="en-US" dirty="0"/>
              <a:t>ID potential hazards</a:t>
            </a:r>
          </a:p>
          <a:p>
            <a:pPr lvl="1"/>
            <a:r>
              <a:rPr lang="en-US" dirty="0"/>
              <a:t>Triage response needs</a:t>
            </a:r>
          </a:p>
          <a:p>
            <a:r>
              <a:rPr lang="en-US" sz="2600" b="1" dirty="0"/>
              <a:t>Drivers should report concerns to window dispatch.</a:t>
            </a:r>
          </a:p>
        </p:txBody>
      </p:sp>
    </p:spTree>
    <p:extLst>
      <p:ext uri="{BB962C8B-B14F-4D97-AF65-F5344CB8AC3E}">
        <p14:creationId xmlns:p14="http://schemas.microsoft.com/office/powerpoint/2010/main" val="3205378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B88A072-5FB1-42CF-AE26-0E0625E2D2CD}"/>
              </a:ext>
              <a:ext uri="{C183D7F6-B498-43B3-948B-1728B52AA6E4}">
                <adec:decorative xmlns:adec="http://schemas.microsoft.com/office/drawing/2017/decorative" val="1"/>
              </a:ext>
            </a:extLst>
          </p:cNvPr>
          <p:cNvSpPr txBox="1"/>
          <p:nvPr/>
        </p:nvSpPr>
        <p:spPr>
          <a:xfrm>
            <a:off x="1" y="12700"/>
            <a:ext cx="9144000" cy="584775"/>
          </a:xfrm>
          <a:prstGeom prst="rect">
            <a:avLst/>
          </a:prstGeom>
          <a:noFill/>
        </p:spPr>
        <p:txBody>
          <a:bodyPr wrap="square" rtlCol="0">
            <a:spAutoFit/>
          </a:bodyPr>
          <a:lstStyle/>
          <a:p>
            <a:pPr algn="ctr"/>
            <a:r>
              <a:rPr lang="en-US" sz="3200" dirty="0">
                <a:solidFill>
                  <a:srgbClr val="F6BB00"/>
                </a:solidFill>
                <a:latin typeface="Arial Black" panose="020B0A04020102020204" pitchFamily="34" charset="0"/>
              </a:rPr>
              <a:t>UNIT 2</a:t>
            </a:r>
          </a:p>
        </p:txBody>
      </p:sp>
      <p:sp>
        <p:nvSpPr>
          <p:cNvPr id="7" name="TextBox 6">
            <a:extLst>
              <a:ext uri="{FF2B5EF4-FFF2-40B4-BE49-F238E27FC236}">
                <a16:creationId xmlns:a16="http://schemas.microsoft.com/office/drawing/2014/main" id="{436B4B9E-DC74-4B34-968F-98CD00E9277B}"/>
              </a:ext>
            </a:extLst>
          </p:cNvPr>
          <p:cNvSpPr txBox="1"/>
          <p:nvPr/>
        </p:nvSpPr>
        <p:spPr>
          <a:xfrm>
            <a:off x="7966129" y="6457670"/>
            <a:ext cx="1100381" cy="369332"/>
          </a:xfrm>
          <a:prstGeom prst="rect">
            <a:avLst/>
          </a:prstGeom>
          <a:noFill/>
        </p:spPr>
        <p:txBody>
          <a:bodyPr wrap="square" rtlCol="0">
            <a:spAutoFit/>
          </a:bodyPr>
          <a:lstStyle/>
          <a:p>
            <a:r>
              <a:rPr lang="en-US" b="1" dirty="0"/>
              <a:t>Unit 2.15</a:t>
            </a:r>
          </a:p>
        </p:txBody>
      </p:sp>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963877"/>
            <a:ext cx="2620771" cy="4930246"/>
          </a:xfrm>
        </p:spPr>
        <p:txBody>
          <a:bodyPr>
            <a:normAutofit/>
          </a:bodyPr>
          <a:lstStyle/>
          <a:p>
            <a:pPr algn="r"/>
            <a:r>
              <a:rPr lang="en-US" dirty="0">
                <a:solidFill>
                  <a:srgbClr val="2B4F78"/>
                </a:solidFill>
              </a:rPr>
              <a:t>Long-Term Recovery</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572435" y="860156"/>
            <a:ext cx="5412234" cy="5405926"/>
          </a:xfrm>
        </p:spPr>
        <p:txBody>
          <a:bodyPr anchor="ctr">
            <a:normAutofit/>
          </a:bodyPr>
          <a:lstStyle/>
          <a:p>
            <a:pPr marL="0" indent="0" algn="ctr">
              <a:buNone/>
            </a:pPr>
            <a:r>
              <a:rPr lang="en-US" sz="3000" b="1" cap="all" dirty="0">
                <a:solidFill>
                  <a:srgbClr val="2B4F78"/>
                </a:solidFill>
              </a:rPr>
              <a:t>RECONSTITUTING </a:t>
            </a:r>
            <a:br>
              <a:rPr lang="en-US" sz="3000" b="1" cap="all" dirty="0">
                <a:solidFill>
                  <a:srgbClr val="2B4F78"/>
                </a:solidFill>
              </a:rPr>
            </a:br>
            <a:r>
              <a:rPr lang="en-US" sz="3000" b="1" cap="all" dirty="0">
                <a:solidFill>
                  <a:srgbClr val="2B4F78"/>
                </a:solidFill>
              </a:rPr>
              <a:t>ESSENTIAL SERVICES</a:t>
            </a:r>
          </a:p>
          <a:p>
            <a:pPr lvl="0"/>
            <a:r>
              <a:rPr lang="en-US" sz="2600" b="1" dirty="0"/>
              <a:t>Agency leadership decides when to resume normal operations.</a:t>
            </a:r>
          </a:p>
          <a:p>
            <a:pPr lvl="1"/>
            <a:r>
              <a:rPr lang="en-US" dirty="0"/>
              <a:t>Will work with insurance/risk management to submit loss claims.</a:t>
            </a:r>
          </a:p>
          <a:p>
            <a:r>
              <a:rPr lang="en-US" sz="2600" b="1" dirty="0"/>
              <a:t>Hours of service, duty assignments may vary as equipment is repaired.</a:t>
            </a:r>
          </a:p>
          <a:p>
            <a:pPr lvl="1"/>
            <a:r>
              <a:rPr lang="en-US" dirty="0"/>
              <a:t>Will require driver patience and flexibility. </a:t>
            </a:r>
          </a:p>
        </p:txBody>
      </p:sp>
    </p:spTree>
    <p:extLst>
      <p:ext uri="{BB962C8B-B14F-4D97-AF65-F5344CB8AC3E}">
        <p14:creationId xmlns:p14="http://schemas.microsoft.com/office/powerpoint/2010/main" val="1938636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FF89515-2644-4E32-89AF-F9AEA7D54D77}"/>
              </a:ext>
              <a:ext uri="{C183D7F6-B498-43B3-948B-1728B52AA6E4}">
                <adec:decorative xmlns:adec="http://schemas.microsoft.com/office/drawing/2017/decorative" val="1"/>
              </a:ext>
            </a:extLst>
          </p:cNvPr>
          <p:cNvSpPr txBox="1"/>
          <p:nvPr/>
        </p:nvSpPr>
        <p:spPr>
          <a:xfrm>
            <a:off x="1" y="12700"/>
            <a:ext cx="9144000" cy="584775"/>
          </a:xfrm>
          <a:prstGeom prst="rect">
            <a:avLst/>
          </a:prstGeom>
          <a:noFill/>
        </p:spPr>
        <p:txBody>
          <a:bodyPr wrap="square" rtlCol="0">
            <a:spAutoFit/>
          </a:bodyPr>
          <a:lstStyle/>
          <a:p>
            <a:pPr algn="ctr"/>
            <a:r>
              <a:rPr lang="en-US" sz="3200" dirty="0">
                <a:solidFill>
                  <a:srgbClr val="F6BB00"/>
                </a:solidFill>
                <a:latin typeface="Arial Black" panose="020B0A04020102020204" pitchFamily="34" charset="0"/>
              </a:rPr>
              <a:t>UNIT 2</a:t>
            </a:r>
          </a:p>
        </p:txBody>
      </p:sp>
      <p:sp>
        <p:nvSpPr>
          <p:cNvPr id="7" name="TextBox 6">
            <a:extLst>
              <a:ext uri="{FF2B5EF4-FFF2-40B4-BE49-F238E27FC236}">
                <a16:creationId xmlns:a16="http://schemas.microsoft.com/office/drawing/2014/main" id="{5A792A1F-8FF7-41AC-B606-76D8492968B1}"/>
              </a:ext>
            </a:extLst>
          </p:cNvPr>
          <p:cNvSpPr txBox="1"/>
          <p:nvPr/>
        </p:nvSpPr>
        <p:spPr>
          <a:xfrm>
            <a:off x="7966129" y="6457670"/>
            <a:ext cx="1100381" cy="369332"/>
          </a:xfrm>
          <a:prstGeom prst="rect">
            <a:avLst/>
          </a:prstGeom>
          <a:noFill/>
        </p:spPr>
        <p:txBody>
          <a:bodyPr wrap="square" rtlCol="0">
            <a:spAutoFit/>
          </a:bodyPr>
          <a:lstStyle/>
          <a:p>
            <a:r>
              <a:rPr lang="en-US" b="1" dirty="0"/>
              <a:t>Unit 2.16</a:t>
            </a:r>
          </a:p>
        </p:txBody>
      </p:sp>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963877"/>
            <a:ext cx="2620771" cy="4930246"/>
          </a:xfrm>
        </p:spPr>
        <p:txBody>
          <a:bodyPr>
            <a:normAutofit/>
          </a:bodyPr>
          <a:lstStyle/>
          <a:p>
            <a:pPr algn="r"/>
            <a:r>
              <a:rPr lang="en-US" dirty="0">
                <a:solidFill>
                  <a:srgbClr val="2B4F78"/>
                </a:solidFill>
              </a:rPr>
              <a:t>Long-Term Recovery</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36898" y="963877"/>
            <a:ext cx="5062596" cy="4930246"/>
          </a:xfrm>
        </p:spPr>
        <p:txBody>
          <a:bodyPr anchor="ctr">
            <a:normAutofit/>
          </a:bodyPr>
          <a:lstStyle/>
          <a:p>
            <a:pPr marL="0" indent="0" algn="ctr">
              <a:buNone/>
            </a:pPr>
            <a:r>
              <a:rPr lang="en-US" sz="3000" b="1" cap="all" dirty="0">
                <a:solidFill>
                  <a:srgbClr val="2B4F78"/>
                </a:solidFill>
              </a:rPr>
              <a:t>RESTITUTION / RECOVERY</a:t>
            </a:r>
          </a:p>
          <a:p>
            <a:pPr lvl="0"/>
            <a:r>
              <a:rPr lang="en-US" sz="2600" dirty="0"/>
              <a:t>Focus is on restoring critical assets to pre-disaster conditions.</a:t>
            </a:r>
          </a:p>
          <a:p>
            <a:pPr lvl="0"/>
            <a:r>
              <a:rPr lang="en-US" sz="2600" dirty="0"/>
              <a:t>Focus is on mitigation activities to reduce future losses.</a:t>
            </a:r>
          </a:p>
          <a:p>
            <a:pPr lvl="0"/>
            <a:r>
              <a:rPr lang="en-US" sz="2600" dirty="0"/>
              <a:t>Drivers may help document losses, analyze response efforts.</a:t>
            </a:r>
          </a:p>
          <a:p>
            <a:pPr marL="457200" lvl="1" indent="0">
              <a:buNone/>
            </a:pPr>
            <a:endParaRPr lang="en-US" sz="2000" dirty="0"/>
          </a:p>
        </p:txBody>
      </p:sp>
    </p:spTree>
    <p:extLst>
      <p:ext uri="{BB962C8B-B14F-4D97-AF65-F5344CB8AC3E}">
        <p14:creationId xmlns:p14="http://schemas.microsoft.com/office/powerpoint/2010/main" val="2081544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7B74F3-1A2D-4A87-97E5-9714A0CA500C}"/>
              </a:ext>
              <a:ext uri="{C183D7F6-B498-43B3-948B-1728B52AA6E4}">
                <adec:decorative xmlns:adec="http://schemas.microsoft.com/office/drawing/2017/decorative" val="1"/>
              </a:ext>
            </a:extLst>
          </p:cNvPr>
          <p:cNvSpPr txBox="1"/>
          <p:nvPr/>
        </p:nvSpPr>
        <p:spPr>
          <a:xfrm>
            <a:off x="1" y="12700"/>
            <a:ext cx="9144000" cy="584775"/>
          </a:xfrm>
          <a:prstGeom prst="rect">
            <a:avLst/>
          </a:prstGeom>
          <a:noFill/>
        </p:spPr>
        <p:txBody>
          <a:bodyPr wrap="square" rtlCol="0">
            <a:spAutoFit/>
          </a:bodyPr>
          <a:lstStyle/>
          <a:p>
            <a:pPr algn="ctr"/>
            <a:r>
              <a:rPr lang="en-US" sz="3200" dirty="0">
                <a:solidFill>
                  <a:srgbClr val="F6BB00"/>
                </a:solidFill>
                <a:latin typeface="Arial Black" panose="020B0A04020102020204" pitchFamily="34" charset="0"/>
              </a:rPr>
              <a:t>UNIT 2</a:t>
            </a:r>
          </a:p>
        </p:txBody>
      </p:sp>
      <p:sp>
        <p:nvSpPr>
          <p:cNvPr id="7" name="TextBox 6">
            <a:extLst>
              <a:ext uri="{FF2B5EF4-FFF2-40B4-BE49-F238E27FC236}">
                <a16:creationId xmlns:a16="http://schemas.microsoft.com/office/drawing/2014/main" id="{14E73C36-4A9B-465F-B1C0-50A0F52EB9F5}"/>
              </a:ext>
            </a:extLst>
          </p:cNvPr>
          <p:cNvSpPr txBox="1"/>
          <p:nvPr/>
        </p:nvSpPr>
        <p:spPr>
          <a:xfrm>
            <a:off x="7966129" y="6457670"/>
            <a:ext cx="1100381" cy="369332"/>
          </a:xfrm>
          <a:prstGeom prst="rect">
            <a:avLst/>
          </a:prstGeom>
          <a:noFill/>
        </p:spPr>
        <p:txBody>
          <a:bodyPr wrap="square" rtlCol="0">
            <a:spAutoFit/>
          </a:bodyPr>
          <a:lstStyle/>
          <a:p>
            <a:r>
              <a:rPr lang="en-US" b="1" dirty="0"/>
              <a:t>Unit 2.17</a:t>
            </a:r>
          </a:p>
        </p:txBody>
      </p:sp>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963877"/>
            <a:ext cx="2620771" cy="4930246"/>
          </a:xfrm>
        </p:spPr>
        <p:txBody>
          <a:bodyPr>
            <a:normAutofit/>
          </a:bodyPr>
          <a:lstStyle/>
          <a:p>
            <a:pPr algn="r"/>
            <a:r>
              <a:rPr lang="en-US" dirty="0">
                <a:solidFill>
                  <a:srgbClr val="2B4F78"/>
                </a:solidFill>
              </a:rPr>
              <a:t>Long-Term Recovery</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36898" y="963877"/>
            <a:ext cx="5265923" cy="4930246"/>
          </a:xfrm>
        </p:spPr>
        <p:txBody>
          <a:bodyPr anchor="ctr">
            <a:normAutofit/>
          </a:bodyPr>
          <a:lstStyle/>
          <a:p>
            <a:pPr marL="0" indent="0" algn="ctr">
              <a:buNone/>
            </a:pPr>
            <a:r>
              <a:rPr lang="en-US" sz="3000" b="1" cap="all" dirty="0">
                <a:solidFill>
                  <a:srgbClr val="2B4F78"/>
                </a:solidFill>
              </a:rPr>
              <a:t>CRISIS COUNSELING</a:t>
            </a:r>
          </a:p>
          <a:p>
            <a:pPr lvl="0"/>
            <a:r>
              <a:rPr lang="en-US" sz="2600" dirty="0"/>
              <a:t>Talk to your supervisor, co-workers, family about your experiences.</a:t>
            </a:r>
          </a:p>
          <a:p>
            <a:pPr lvl="0"/>
            <a:r>
              <a:rPr lang="en-US" sz="2600" dirty="0"/>
              <a:t>Seek post-crisis counseling through agency’s Employee Assistance Program.</a:t>
            </a:r>
          </a:p>
        </p:txBody>
      </p:sp>
    </p:spTree>
    <p:extLst>
      <p:ext uri="{BB962C8B-B14F-4D97-AF65-F5344CB8AC3E}">
        <p14:creationId xmlns:p14="http://schemas.microsoft.com/office/powerpoint/2010/main" val="695570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05A9F2-2E52-4CD7-834B-E2BD84D881F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0787" y="302656"/>
            <a:ext cx="1990103" cy="1945244"/>
          </a:xfrm>
          <a:prstGeom prst="rect">
            <a:avLst/>
          </a:prstGeom>
        </p:spPr>
      </p:pic>
      <p:sp>
        <p:nvSpPr>
          <p:cNvPr id="9" name="TextBox 8">
            <a:extLst>
              <a:ext uri="{FF2B5EF4-FFF2-40B4-BE49-F238E27FC236}">
                <a16:creationId xmlns:a16="http://schemas.microsoft.com/office/drawing/2014/main" id="{0F84E15C-F629-42A5-96FE-80B4831F3580}"/>
              </a:ext>
            </a:extLst>
          </p:cNvPr>
          <p:cNvSpPr txBox="1"/>
          <p:nvPr/>
        </p:nvSpPr>
        <p:spPr>
          <a:xfrm>
            <a:off x="342900" y="124856"/>
            <a:ext cx="3555586" cy="584775"/>
          </a:xfrm>
          <a:prstGeom prst="rect">
            <a:avLst/>
          </a:prstGeom>
          <a:noFill/>
          <a:ln>
            <a:noFill/>
          </a:ln>
        </p:spPr>
        <p:txBody>
          <a:bodyPr wrap="square" rtlCol="0">
            <a:spAutoFit/>
          </a:bodyPr>
          <a:lstStyle/>
          <a:p>
            <a:r>
              <a:rPr lang="en-US" sz="3200" dirty="0">
                <a:solidFill>
                  <a:srgbClr val="F6BB00"/>
                </a:solidFill>
                <a:latin typeface="Arial Black" panose="020B0A04020102020204" pitchFamily="34" charset="0"/>
              </a:rPr>
              <a:t>UNIT 3</a:t>
            </a:r>
          </a:p>
        </p:txBody>
      </p:sp>
      <p:sp>
        <p:nvSpPr>
          <p:cNvPr id="5" name="TextBox 4">
            <a:extLst>
              <a:ext uri="{FF2B5EF4-FFF2-40B4-BE49-F238E27FC236}">
                <a16:creationId xmlns:a16="http://schemas.microsoft.com/office/drawing/2014/main" id="{637DCFEA-C6D4-4561-8A0E-980D6D95A168}"/>
              </a:ext>
            </a:extLst>
          </p:cNvPr>
          <p:cNvSpPr txBox="1"/>
          <p:nvPr/>
        </p:nvSpPr>
        <p:spPr>
          <a:xfrm>
            <a:off x="8183102" y="6457670"/>
            <a:ext cx="945396" cy="369332"/>
          </a:xfrm>
          <a:prstGeom prst="rect">
            <a:avLst/>
          </a:prstGeom>
          <a:noFill/>
        </p:spPr>
        <p:txBody>
          <a:bodyPr wrap="square" rtlCol="0">
            <a:spAutoFit/>
          </a:bodyPr>
          <a:lstStyle/>
          <a:p>
            <a:r>
              <a:rPr lang="en-US" b="1" dirty="0"/>
              <a:t>Unit 3.0</a:t>
            </a:r>
          </a:p>
        </p:txBody>
      </p:sp>
      <p:sp>
        <p:nvSpPr>
          <p:cNvPr id="2" name="Title 1">
            <a:extLst>
              <a:ext uri="{FF2B5EF4-FFF2-40B4-BE49-F238E27FC236}">
                <a16:creationId xmlns:a16="http://schemas.microsoft.com/office/drawing/2014/main" id="{2FCEB335-6EA8-4212-B6A3-C4F5197286BD}"/>
              </a:ext>
            </a:extLst>
          </p:cNvPr>
          <p:cNvSpPr>
            <a:spLocks noGrp="1"/>
          </p:cNvSpPr>
          <p:nvPr>
            <p:ph type="ctrTitle"/>
          </p:nvPr>
        </p:nvSpPr>
        <p:spPr/>
        <p:txBody>
          <a:bodyPr/>
          <a:lstStyle/>
          <a:p>
            <a:r>
              <a:rPr lang="en-US" b="1" dirty="0">
                <a:solidFill>
                  <a:srgbClr val="2B4F78"/>
                </a:solidFill>
              </a:rPr>
              <a:t>Personal, Family Preparedness</a:t>
            </a:r>
            <a:endParaRPr lang="en-US" dirty="0"/>
          </a:p>
        </p:txBody>
      </p:sp>
      <p:sp>
        <p:nvSpPr>
          <p:cNvPr id="6" name="Subtitle 5">
            <a:extLst>
              <a:ext uri="{FF2B5EF4-FFF2-40B4-BE49-F238E27FC236}">
                <a16:creationId xmlns:a16="http://schemas.microsoft.com/office/drawing/2014/main" id="{0830050C-7EAC-46E9-BA05-D91F02FD870F}"/>
              </a:ext>
            </a:extLst>
          </p:cNvPr>
          <p:cNvSpPr>
            <a:spLocks noGrp="1"/>
          </p:cNvSpPr>
          <p:nvPr>
            <p:ph type="subTitle" idx="1"/>
          </p:nvPr>
        </p:nvSpPr>
        <p:spPr/>
        <p:txBody>
          <a:bodyPr>
            <a:normAutofit/>
          </a:bodyPr>
          <a:lstStyle/>
          <a:p>
            <a:pPr marL="806450" lvl="0" indent="-295275" algn="l">
              <a:buFont typeface="Arial" panose="020B0604020202020204" pitchFamily="34" charset="0"/>
              <a:buChar char="•"/>
            </a:pPr>
            <a:r>
              <a:rPr lang="en-US" sz="2600" i="0" dirty="0">
                <a:solidFill>
                  <a:srgbClr val="000000"/>
                </a:solidFill>
                <a:latin typeface="+mn-lt"/>
              </a:rPr>
              <a:t>Sheltering In Place</a:t>
            </a:r>
          </a:p>
          <a:p>
            <a:pPr marL="806450" indent="-295275" algn="l">
              <a:buFont typeface="Arial" panose="020B0604020202020204" pitchFamily="34" charset="0"/>
              <a:buChar char="•"/>
            </a:pPr>
            <a:r>
              <a:rPr lang="en-US" sz="2600" i="0" dirty="0">
                <a:solidFill>
                  <a:srgbClr val="000000"/>
                </a:solidFill>
                <a:latin typeface="+mn-lt"/>
              </a:rPr>
              <a:t>Evacuation</a:t>
            </a:r>
          </a:p>
          <a:p>
            <a:pPr marL="806450" indent="-295275" algn="l">
              <a:buFont typeface="Arial" panose="020B0604020202020204" pitchFamily="34" charset="0"/>
              <a:buChar char="•"/>
            </a:pPr>
            <a:r>
              <a:rPr lang="en-US" sz="2600" i="0" dirty="0">
                <a:solidFill>
                  <a:srgbClr val="000000"/>
                </a:solidFill>
                <a:latin typeface="+mn-lt"/>
              </a:rPr>
              <a:t>Family Reunification</a:t>
            </a:r>
          </a:p>
          <a:p>
            <a:endParaRPr lang="en-US" sz="3600" dirty="0"/>
          </a:p>
          <a:p>
            <a:endParaRPr lang="en-US" sz="3400" b="1" i="0" dirty="0">
              <a:solidFill>
                <a:schemeClr val="accent1"/>
              </a:solidFill>
              <a:latin typeface="+mn-lt"/>
              <a:ea typeface="+mj-ea"/>
              <a:cs typeface="+mj-cs"/>
            </a:endParaRPr>
          </a:p>
        </p:txBody>
      </p:sp>
    </p:spTree>
    <p:extLst>
      <p:ext uri="{BB962C8B-B14F-4D97-AF65-F5344CB8AC3E}">
        <p14:creationId xmlns:p14="http://schemas.microsoft.com/office/powerpoint/2010/main" val="4242979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71A5B8-26DA-4C93-B6FF-E13917A20590}"/>
              </a:ext>
              <a:ext uri="{C183D7F6-B498-43B3-948B-1728B52AA6E4}">
                <adec:decorative xmlns:adec="http://schemas.microsoft.com/office/drawing/2017/decorative" val="1"/>
              </a:ext>
            </a:extLst>
          </p:cNvPr>
          <p:cNvSpPr>
            <a:spLocks noGrp="1"/>
          </p:cNvSpPr>
          <p:nvPr>
            <p:ph type="title"/>
          </p:nvPr>
        </p:nvSpPr>
        <p:spPr>
          <a:xfrm>
            <a:off x="703926" y="340825"/>
            <a:ext cx="3754752" cy="510003"/>
          </a:xfrm>
        </p:spPr>
        <p:txBody>
          <a:bodyPr>
            <a:normAutofit fontScale="90000"/>
          </a:bodyPr>
          <a:lstStyle/>
          <a:p>
            <a:r>
              <a:rPr lang="en-US" sz="3600" dirty="0">
                <a:solidFill>
                  <a:srgbClr val="F6BB00"/>
                </a:solidFill>
                <a:latin typeface="Arial Black" panose="020B0A04020102020204" pitchFamily="34" charset="0"/>
                <a:ea typeface="+mn-ea"/>
                <a:cs typeface="+mn-cs"/>
              </a:rPr>
              <a:t>UNIT 3</a:t>
            </a:r>
            <a:br>
              <a:rPr lang="en-US" sz="4050" dirty="0">
                <a:latin typeface="Arial Black" panose="020B0A04020102020204" pitchFamily="34" charset="0"/>
              </a:rPr>
            </a:br>
            <a:endParaRPr lang="en-US" sz="4050" dirty="0"/>
          </a:p>
        </p:txBody>
      </p:sp>
      <p:pic>
        <p:nvPicPr>
          <p:cNvPr id="13" name="Content Placeholder 12" descr="Icon of a person underneath a roof">
            <a:extLst>
              <a:ext uri="{FF2B5EF4-FFF2-40B4-BE49-F238E27FC236}">
                <a16:creationId xmlns:a16="http://schemas.microsoft.com/office/drawing/2014/main" id="{494EE909-C417-49E0-A514-CF94E46B7018}"/>
              </a:ext>
            </a:extLst>
          </p:cNvPr>
          <p:cNvPicPr>
            <a:picLocks noChangeAspect="1"/>
          </p:cNvPicPr>
          <p:nvPr/>
        </p:nvPicPr>
        <p:blipFill rotWithShape="1">
          <a:blip r:embed="rId3">
            <a:extLst>
              <a:ext uri="{28A0092B-C50C-407E-A947-70E740481C1C}">
                <a14:useLocalDpi xmlns:a14="http://schemas.microsoft.com/office/drawing/2010/main" val="0"/>
              </a:ext>
            </a:extLst>
          </a:blip>
          <a:srcRect l="16878" t="9492" r="17241" b="1"/>
          <a:stretch/>
        </p:blipFill>
        <p:spPr>
          <a:xfrm>
            <a:off x="4625884" y="650928"/>
            <a:ext cx="4518116" cy="6207071"/>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
        <p:nvSpPr>
          <p:cNvPr id="6" name="TextBox 5">
            <a:extLst>
              <a:ext uri="{FF2B5EF4-FFF2-40B4-BE49-F238E27FC236}">
                <a16:creationId xmlns:a16="http://schemas.microsoft.com/office/drawing/2014/main" id="{4A956548-9622-4D57-A28B-9A757F5C4DE2}"/>
              </a:ext>
            </a:extLst>
          </p:cNvPr>
          <p:cNvSpPr txBox="1"/>
          <p:nvPr/>
        </p:nvSpPr>
        <p:spPr>
          <a:xfrm>
            <a:off x="8183102" y="6457670"/>
            <a:ext cx="945396" cy="369332"/>
          </a:xfrm>
          <a:prstGeom prst="rect">
            <a:avLst/>
          </a:prstGeom>
          <a:noFill/>
        </p:spPr>
        <p:txBody>
          <a:bodyPr wrap="square" rtlCol="0">
            <a:spAutoFit/>
          </a:bodyPr>
          <a:lstStyle/>
          <a:p>
            <a:r>
              <a:rPr lang="en-US" b="1" dirty="0">
                <a:solidFill>
                  <a:schemeClr val="bg1"/>
                </a:solidFill>
              </a:rPr>
              <a:t>Unit 3.1</a:t>
            </a:r>
          </a:p>
        </p:txBody>
      </p:sp>
      <p:sp>
        <p:nvSpPr>
          <p:cNvPr id="17" name="Content Placeholder 16">
            <a:extLst>
              <a:ext uri="{FF2B5EF4-FFF2-40B4-BE49-F238E27FC236}">
                <a16:creationId xmlns:a16="http://schemas.microsoft.com/office/drawing/2014/main" id="{5C31BD65-96BE-4841-8984-997309B8A392}"/>
              </a:ext>
            </a:extLst>
          </p:cNvPr>
          <p:cNvSpPr>
            <a:spLocks noGrp="1"/>
          </p:cNvSpPr>
          <p:nvPr>
            <p:ph idx="1"/>
          </p:nvPr>
        </p:nvSpPr>
        <p:spPr>
          <a:xfrm>
            <a:off x="114991" y="1306604"/>
            <a:ext cx="5154432" cy="5427409"/>
          </a:xfrm>
        </p:spPr>
        <p:txBody>
          <a:bodyPr anchor="t">
            <a:normAutofit fontScale="92500"/>
          </a:bodyPr>
          <a:lstStyle/>
          <a:p>
            <a:pPr marL="0" indent="0">
              <a:buNone/>
            </a:pPr>
            <a:r>
              <a:rPr lang="en-US" sz="4050" b="1" dirty="0">
                <a:solidFill>
                  <a:srgbClr val="FFDC14"/>
                </a:solidFill>
                <a:ea typeface="+mj-ea"/>
                <a:cs typeface="+mj-cs"/>
              </a:rPr>
              <a:t>SHELTERING-IN-PLACE</a:t>
            </a:r>
          </a:p>
          <a:p>
            <a:r>
              <a:rPr lang="en-US" b="1" dirty="0"/>
              <a:t>Water</a:t>
            </a:r>
          </a:p>
          <a:p>
            <a:pPr lvl="1"/>
            <a:r>
              <a:rPr lang="en-US" sz="2600" dirty="0"/>
              <a:t>1 gal/person/day</a:t>
            </a:r>
          </a:p>
          <a:p>
            <a:pPr lvl="0"/>
            <a:r>
              <a:rPr lang="en-US" b="1" dirty="0"/>
              <a:t>Food</a:t>
            </a:r>
          </a:p>
          <a:p>
            <a:pPr lvl="1"/>
            <a:r>
              <a:rPr lang="en-US" sz="2600" dirty="0"/>
              <a:t>Non-perishable</a:t>
            </a:r>
          </a:p>
          <a:p>
            <a:r>
              <a:rPr lang="en-US" b="1" dirty="0"/>
              <a:t>Climate Control</a:t>
            </a:r>
          </a:p>
          <a:p>
            <a:pPr lvl="1"/>
            <a:r>
              <a:rPr lang="en-US" sz="2600" dirty="0"/>
              <a:t>Camping supplies</a:t>
            </a:r>
          </a:p>
          <a:p>
            <a:pPr lvl="0"/>
            <a:r>
              <a:rPr lang="en-US" b="1" dirty="0"/>
              <a:t>Sanitation</a:t>
            </a:r>
          </a:p>
          <a:p>
            <a:pPr lvl="1"/>
            <a:r>
              <a:rPr lang="en-US" sz="2600" dirty="0"/>
              <a:t>Consider waste disposal</a:t>
            </a:r>
          </a:p>
          <a:p>
            <a:pPr lvl="0"/>
            <a:r>
              <a:rPr lang="en-US" b="1" dirty="0"/>
              <a:t>Communications</a:t>
            </a:r>
          </a:p>
          <a:p>
            <a:pPr lvl="1"/>
            <a:r>
              <a:rPr lang="en-US" sz="2600" dirty="0"/>
              <a:t>Keep devices charged</a:t>
            </a:r>
          </a:p>
          <a:p>
            <a:pPr lvl="1"/>
            <a:r>
              <a:rPr lang="en-US" sz="2600" dirty="0"/>
              <a:t>Consider alternate power sources</a:t>
            </a:r>
          </a:p>
          <a:p>
            <a:pPr marL="0" indent="0">
              <a:buNone/>
            </a:pPr>
            <a:endParaRPr lang="en-US" sz="1600" b="1" dirty="0">
              <a:ea typeface="+mj-ea"/>
              <a:cs typeface="+mj-cs"/>
            </a:endParaRPr>
          </a:p>
        </p:txBody>
      </p:sp>
    </p:spTree>
    <p:extLst>
      <p:ext uri="{BB962C8B-B14F-4D97-AF65-F5344CB8AC3E}">
        <p14:creationId xmlns:p14="http://schemas.microsoft.com/office/powerpoint/2010/main" val="1612654842"/>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413" y="0"/>
            <a:ext cx="4629587"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2">
            <a:extLst>
              <a:ext uri="{FF2B5EF4-FFF2-40B4-BE49-F238E27FC236}">
                <a16:creationId xmlns:a16="http://schemas.microsoft.com/office/drawing/2014/main" id="{7E39F885-6323-451B-9B89-AC3482E997D7}"/>
              </a:ext>
              <a:ext uri="{C183D7F6-B498-43B3-948B-1728B52AA6E4}">
                <adec:decorative xmlns:adec="http://schemas.microsoft.com/office/drawing/2017/decorative" val="1"/>
              </a:ext>
            </a:extLst>
          </p:cNvPr>
          <p:cNvSpPr txBox="1">
            <a:spLocks/>
          </p:cNvSpPr>
          <p:nvPr/>
        </p:nvSpPr>
        <p:spPr>
          <a:xfrm>
            <a:off x="793291" y="-225244"/>
            <a:ext cx="3985902" cy="11440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50" b="1" kern="1200">
                <a:solidFill>
                  <a:schemeClr val="bg1"/>
                </a:solidFill>
                <a:latin typeface="+mn-lt"/>
                <a:ea typeface="+mj-ea"/>
                <a:cs typeface="+mj-cs"/>
              </a:defRPr>
            </a:lvl1pPr>
          </a:lstStyle>
          <a:p>
            <a:r>
              <a:rPr lang="en-US" sz="3200" dirty="0">
                <a:solidFill>
                  <a:srgbClr val="F6BB00"/>
                </a:solidFill>
                <a:latin typeface="Arial Black" panose="020B0A04020102020204" pitchFamily="34" charset="0"/>
              </a:rPr>
              <a:t>UNIT 3</a:t>
            </a:r>
            <a:endParaRPr lang="en-US" sz="3700" dirty="0"/>
          </a:p>
        </p:txBody>
      </p:sp>
      <p:sp>
        <p:nvSpPr>
          <p:cNvPr id="8" name="TextBox 7">
            <a:extLst>
              <a:ext uri="{FF2B5EF4-FFF2-40B4-BE49-F238E27FC236}">
                <a16:creationId xmlns:a16="http://schemas.microsoft.com/office/drawing/2014/main" id="{838909C6-8F59-4A5F-990B-AAF34D177758}"/>
              </a:ext>
            </a:extLst>
          </p:cNvPr>
          <p:cNvSpPr txBox="1"/>
          <p:nvPr/>
        </p:nvSpPr>
        <p:spPr>
          <a:xfrm>
            <a:off x="8183102" y="6457670"/>
            <a:ext cx="945396" cy="369332"/>
          </a:xfrm>
          <a:prstGeom prst="rect">
            <a:avLst/>
          </a:prstGeom>
          <a:noFill/>
        </p:spPr>
        <p:txBody>
          <a:bodyPr wrap="square" rtlCol="0">
            <a:spAutoFit/>
          </a:bodyPr>
          <a:lstStyle/>
          <a:p>
            <a:r>
              <a:rPr lang="en-US" b="1" dirty="0">
                <a:solidFill>
                  <a:schemeClr val="bg1"/>
                </a:solidFill>
              </a:rPr>
              <a:t>Unit 3.2</a:t>
            </a:r>
          </a:p>
        </p:txBody>
      </p:sp>
      <p:sp>
        <p:nvSpPr>
          <p:cNvPr id="2" name="Title 1"/>
          <p:cNvSpPr>
            <a:spLocks noGrp="1"/>
          </p:cNvSpPr>
          <p:nvPr>
            <p:ph type="title"/>
          </p:nvPr>
        </p:nvSpPr>
        <p:spPr>
          <a:xfrm>
            <a:off x="53884" y="935177"/>
            <a:ext cx="4477678" cy="1325563"/>
          </a:xfrm>
        </p:spPr>
        <p:txBody>
          <a:bodyPr>
            <a:normAutofit/>
          </a:bodyPr>
          <a:lstStyle/>
          <a:p>
            <a:pPr algn="l"/>
            <a:r>
              <a:rPr lang="en-US" sz="4000" dirty="0">
                <a:solidFill>
                  <a:srgbClr val="FFDC14"/>
                </a:solidFill>
              </a:rPr>
              <a:t>Evacuation Planning</a:t>
            </a:r>
          </a:p>
        </p:txBody>
      </p:sp>
      <p:sp>
        <p:nvSpPr>
          <p:cNvPr id="4" name="TextBox 3">
            <a:extLst>
              <a:ext uri="{FF2B5EF4-FFF2-40B4-BE49-F238E27FC236}">
                <a16:creationId xmlns:a16="http://schemas.microsoft.com/office/drawing/2014/main" id="{E9067BF0-FDC6-43B9-B7B4-F2BF8B4925D1}"/>
              </a:ext>
            </a:extLst>
          </p:cNvPr>
          <p:cNvSpPr txBox="1"/>
          <p:nvPr/>
        </p:nvSpPr>
        <p:spPr>
          <a:xfrm>
            <a:off x="5941454" y="4695337"/>
            <a:ext cx="3148662" cy="461665"/>
          </a:xfrm>
          <a:prstGeom prst="rect">
            <a:avLst/>
          </a:prstGeom>
          <a:noFill/>
        </p:spPr>
        <p:txBody>
          <a:bodyPr wrap="square" rtlCol="0">
            <a:spAutoFit/>
          </a:bodyPr>
          <a:lstStyle/>
          <a:p>
            <a:pPr algn="r"/>
            <a:r>
              <a:rPr lang="en-US" sz="2400" b="1" dirty="0">
                <a:solidFill>
                  <a:schemeClr val="accent1">
                    <a:lumMod val="50000"/>
                  </a:schemeClr>
                </a:solidFill>
              </a:rPr>
              <a:t>PREPARE A “GO KIT”</a:t>
            </a:r>
          </a:p>
        </p:txBody>
      </p:sp>
      <p:sp>
        <p:nvSpPr>
          <p:cNvPr id="3" name="Content Placeholder 2"/>
          <p:cNvSpPr>
            <a:spLocks noGrp="1"/>
          </p:cNvSpPr>
          <p:nvPr>
            <p:ph idx="1"/>
          </p:nvPr>
        </p:nvSpPr>
        <p:spPr>
          <a:xfrm>
            <a:off x="183474" y="2037450"/>
            <a:ext cx="5205536" cy="4789552"/>
          </a:xfrm>
        </p:spPr>
        <p:txBody>
          <a:bodyPr anchor="t">
            <a:normAutofit lnSpcReduction="10000"/>
          </a:bodyPr>
          <a:lstStyle/>
          <a:p>
            <a:pPr marL="0" lvl="0" indent="0">
              <a:buNone/>
            </a:pPr>
            <a:r>
              <a:rPr lang="en-US" sz="2600" b="1" dirty="0"/>
              <a:t>1) Medications</a:t>
            </a:r>
          </a:p>
          <a:p>
            <a:pPr lvl="1"/>
            <a:r>
              <a:rPr lang="en-US" sz="2600" dirty="0"/>
              <a:t>Have ample supply and</a:t>
            </a:r>
            <a:br>
              <a:rPr lang="en-US" sz="2600" dirty="0"/>
            </a:br>
            <a:r>
              <a:rPr lang="en-US" sz="2600" dirty="0"/>
              <a:t>make a list of them.</a:t>
            </a:r>
          </a:p>
          <a:p>
            <a:pPr marL="0" lvl="0" indent="0">
              <a:buNone/>
            </a:pPr>
            <a:r>
              <a:rPr lang="en-US" sz="2600" b="1" dirty="0"/>
              <a:t>2) Pets and their supplies</a:t>
            </a:r>
          </a:p>
          <a:p>
            <a:pPr marL="0" lvl="0" indent="0">
              <a:buNone/>
            </a:pPr>
            <a:r>
              <a:rPr lang="en-US" sz="2600" b="1" dirty="0"/>
              <a:t>3) Important papers, digital files</a:t>
            </a:r>
          </a:p>
          <a:p>
            <a:pPr lvl="1"/>
            <a:r>
              <a:rPr lang="en-US" sz="2600" dirty="0"/>
              <a:t>Driver’s license, passport, </a:t>
            </a:r>
          </a:p>
          <a:p>
            <a:pPr lvl="1"/>
            <a:r>
              <a:rPr lang="en-US" sz="2600" dirty="0"/>
              <a:t>account numbers, insurance, credit cards</a:t>
            </a:r>
          </a:p>
          <a:p>
            <a:pPr marL="0" lvl="0" indent="0">
              <a:buNone/>
            </a:pPr>
            <a:r>
              <a:rPr lang="en-US" sz="2600" b="1" dirty="0"/>
              <a:t>4) Photos</a:t>
            </a:r>
          </a:p>
          <a:p>
            <a:pPr lvl="1"/>
            <a:r>
              <a:rPr lang="en-US" sz="2600" dirty="0"/>
              <a:t>Consider scanning them.</a:t>
            </a:r>
          </a:p>
          <a:p>
            <a:pPr marL="0" lvl="0" indent="0">
              <a:buNone/>
            </a:pPr>
            <a:r>
              <a:rPr lang="en-US" sz="2600" b="1" dirty="0"/>
              <a:t>5) Personal care items, small mementos</a:t>
            </a:r>
          </a:p>
          <a:p>
            <a:pPr marL="0" indent="0">
              <a:spcBef>
                <a:spcPts val="0"/>
              </a:spcBef>
              <a:spcAft>
                <a:spcPts val="1800"/>
              </a:spcAft>
              <a:buNone/>
            </a:pPr>
            <a:endParaRPr lang="en-US" sz="1600" dirty="0"/>
          </a:p>
          <a:p>
            <a:pPr marL="385763" indent="-385763">
              <a:buFont typeface="+mj-lt"/>
              <a:buAutoNum type="arabicPeriod"/>
            </a:pPr>
            <a:endParaRPr lang="en-US" sz="1600" dirty="0"/>
          </a:p>
        </p:txBody>
      </p:sp>
      <p:pic>
        <p:nvPicPr>
          <p:cNvPr id="7" name="Picture 6" descr="Go Kit items on a table, including bottled water, N-95 masks, flashlight, toilet paper, and assistive technology.">
            <a:extLst>
              <a:ext uri="{FF2B5EF4-FFF2-40B4-BE49-F238E27FC236}">
                <a16:creationId xmlns:a16="http://schemas.microsoft.com/office/drawing/2014/main" id="{A7DE1B23-7E47-43F3-AE4F-CC6C831E0A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349" t="16297" r="38029" b="31481"/>
          <a:stretch/>
        </p:blipFill>
        <p:spPr>
          <a:xfrm>
            <a:off x="4499582" y="679196"/>
            <a:ext cx="4590534" cy="3638804"/>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247600640"/>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413" y="0"/>
            <a:ext cx="4629587"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2">
            <a:extLst>
              <a:ext uri="{FF2B5EF4-FFF2-40B4-BE49-F238E27FC236}">
                <a16:creationId xmlns:a16="http://schemas.microsoft.com/office/drawing/2014/main" id="{7E39F885-6323-451B-9B89-AC3482E997D7}"/>
              </a:ext>
              <a:ext uri="{C183D7F6-B498-43B3-948B-1728B52AA6E4}">
                <adec:decorative xmlns:adec="http://schemas.microsoft.com/office/drawing/2017/decorative" val="1"/>
              </a:ext>
            </a:extLst>
          </p:cNvPr>
          <p:cNvSpPr txBox="1">
            <a:spLocks/>
          </p:cNvSpPr>
          <p:nvPr/>
        </p:nvSpPr>
        <p:spPr>
          <a:xfrm>
            <a:off x="808790" y="107193"/>
            <a:ext cx="3985902" cy="11440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50" b="1" kern="1200">
                <a:solidFill>
                  <a:schemeClr val="bg1"/>
                </a:solidFill>
                <a:latin typeface="+mn-lt"/>
                <a:ea typeface="+mj-ea"/>
                <a:cs typeface="+mj-cs"/>
              </a:defRPr>
            </a:lvl1pPr>
          </a:lstStyle>
          <a:p>
            <a:r>
              <a:rPr lang="en-US" sz="3200" dirty="0">
                <a:solidFill>
                  <a:srgbClr val="F6BB00"/>
                </a:solidFill>
                <a:latin typeface="Arial Black" panose="020B0A04020102020204" pitchFamily="34" charset="0"/>
              </a:rPr>
              <a:t>UNIT 3</a:t>
            </a:r>
            <a:br>
              <a:rPr lang="en-US" sz="3700" dirty="0">
                <a:latin typeface="Arial Black" panose="020B0A04020102020204" pitchFamily="34" charset="0"/>
              </a:rPr>
            </a:br>
            <a:endParaRPr lang="en-US" sz="3700" dirty="0"/>
          </a:p>
        </p:txBody>
      </p:sp>
      <p:sp>
        <p:nvSpPr>
          <p:cNvPr id="7" name="TextBox 6">
            <a:extLst>
              <a:ext uri="{FF2B5EF4-FFF2-40B4-BE49-F238E27FC236}">
                <a16:creationId xmlns:a16="http://schemas.microsoft.com/office/drawing/2014/main" id="{CDA17801-5A6B-46D4-ADF4-2A674CFEBEC9}"/>
              </a:ext>
            </a:extLst>
          </p:cNvPr>
          <p:cNvSpPr txBox="1"/>
          <p:nvPr/>
        </p:nvSpPr>
        <p:spPr>
          <a:xfrm>
            <a:off x="8183102" y="6457670"/>
            <a:ext cx="945396" cy="369332"/>
          </a:xfrm>
          <a:prstGeom prst="rect">
            <a:avLst/>
          </a:prstGeom>
          <a:noFill/>
        </p:spPr>
        <p:txBody>
          <a:bodyPr wrap="square" rtlCol="0">
            <a:spAutoFit/>
          </a:bodyPr>
          <a:lstStyle/>
          <a:p>
            <a:r>
              <a:rPr lang="en-US" b="1" dirty="0">
                <a:solidFill>
                  <a:schemeClr val="bg1"/>
                </a:solidFill>
              </a:rPr>
              <a:t>Unit 3.3</a:t>
            </a:r>
          </a:p>
        </p:txBody>
      </p:sp>
      <p:sp>
        <p:nvSpPr>
          <p:cNvPr id="2" name="Title 1"/>
          <p:cNvSpPr>
            <a:spLocks noGrp="1"/>
          </p:cNvSpPr>
          <p:nvPr>
            <p:ph type="title"/>
          </p:nvPr>
        </p:nvSpPr>
        <p:spPr>
          <a:xfrm>
            <a:off x="540104" y="1214746"/>
            <a:ext cx="3754752" cy="1325563"/>
          </a:xfrm>
        </p:spPr>
        <p:txBody>
          <a:bodyPr>
            <a:normAutofit/>
          </a:bodyPr>
          <a:lstStyle/>
          <a:p>
            <a:r>
              <a:rPr lang="en-US" sz="4000" dirty="0">
                <a:solidFill>
                  <a:srgbClr val="FFDC14"/>
                </a:solidFill>
              </a:rPr>
              <a:t>Family Reunification</a:t>
            </a:r>
          </a:p>
        </p:txBody>
      </p:sp>
      <p:sp>
        <p:nvSpPr>
          <p:cNvPr id="3" name="Content Placeholder 2"/>
          <p:cNvSpPr>
            <a:spLocks noGrp="1"/>
          </p:cNvSpPr>
          <p:nvPr>
            <p:ph idx="1"/>
          </p:nvPr>
        </p:nvSpPr>
        <p:spPr>
          <a:xfrm>
            <a:off x="604157" y="2540309"/>
            <a:ext cx="4190535" cy="3991059"/>
          </a:xfrm>
        </p:spPr>
        <p:txBody>
          <a:bodyPr anchor="t">
            <a:normAutofit/>
          </a:bodyPr>
          <a:lstStyle/>
          <a:p>
            <a:pPr lvl="0"/>
            <a:r>
              <a:rPr lang="en-US" dirty="0"/>
              <a:t>Outside of your home</a:t>
            </a:r>
          </a:p>
          <a:p>
            <a:pPr lvl="1"/>
            <a:r>
              <a:rPr lang="en-US" sz="2600" dirty="0"/>
              <a:t>In the neighborhood</a:t>
            </a:r>
          </a:p>
          <a:p>
            <a:r>
              <a:rPr lang="en-US" dirty="0"/>
              <a:t>Outside of your  neighborhood</a:t>
            </a:r>
          </a:p>
          <a:p>
            <a:pPr lvl="0"/>
            <a:r>
              <a:rPr lang="en-US" dirty="0"/>
              <a:t>Out of state</a:t>
            </a:r>
          </a:p>
          <a:p>
            <a:pPr lvl="1"/>
            <a:r>
              <a:rPr lang="en-US" sz="2600" dirty="0"/>
              <a:t>Relatives, friends</a:t>
            </a:r>
          </a:p>
          <a:p>
            <a:pPr lvl="1"/>
            <a:r>
              <a:rPr lang="en-US" sz="2600" dirty="0"/>
              <a:t>Share, store phone #s</a:t>
            </a:r>
          </a:p>
          <a:p>
            <a:pPr marL="0" indent="0">
              <a:spcBef>
                <a:spcPts val="0"/>
              </a:spcBef>
              <a:spcAft>
                <a:spcPts val="1800"/>
              </a:spcAft>
              <a:buNone/>
            </a:pPr>
            <a:endParaRPr lang="en-US" sz="1600" dirty="0"/>
          </a:p>
          <a:p>
            <a:pPr marL="385763" indent="-385763">
              <a:buFont typeface="+mj-lt"/>
              <a:buAutoNum type="arabicPeriod"/>
            </a:pPr>
            <a:endParaRPr lang="en-US" sz="1600" dirty="0"/>
          </a:p>
        </p:txBody>
      </p:sp>
      <p:pic>
        <p:nvPicPr>
          <p:cNvPr id="8" name="Graphic 7" descr="Icon of a home with a tree and a flower garden.">
            <a:extLst>
              <a:ext uri="{FF2B5EF4-FFF2-40B4-BE49-F238E27FC236}">
                <a16:creationId xmlns:a16="http://schemas.microsoft.com/office/drawing/2014/main" id="{C078F4F6-7F11-4B90-9503-BE7C3A66B5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528" y="272290"/>
            <a:ext cx="4190534" cy="4190534"/>
          </a:xfrm>
          <a:prstGeom prst="rect">
            <a:avLst/>
          </a:prstGeom>
        </p:spPr>
      </p:pic>
    </p:spTree>
    <p:extLst>
      <p:ext uri="{BB962C8B-B14F-4D97-AF65-F5344CB8AC3E}">
        <p14:creationId xmlns:p14="http://schemas.microsoft.com/office/powerpoint/2010/main" val="374483355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F84E15C-F629-42A5-96FE-80B4831F3580}"/>
              </a:ext>
            </a:extLst>
          </p:cNvPr>
          <p:cNvSpPr txBox="1"/>
          <p:nvPr/>
        </p:nvSpPr>
        <p:spPr>
          <a:xfrm>
            <a:off x="342900" y="124856"/>
            <a:ext cx="3555586" cy="584775"/>
          </a:xfrm>
          <a:prstGeom prst="rect">
            <a:avLst/>
          </a:prstGeom>
          <a:noFill/>
          <a:ln>
            <a:noFill/>
          </a:ln>
        </p:spPr>
        <p:txBody>
          <a:bodyPr wrap="square" rtlCol="0">
            <a:spAutoFit/>
          </a:bodyPr>
          <a:lstStyle/>
          <a:p>
            <a:r>
              <a:rPr lang="en-US" sz="3200" dirty="0">
                <a:solidFill>
                  <a:srgbClr val="F6BB00"/>
                </a:solidFill>
                <a:latin typeface="Arial Black" panose="020B0A04020102020204" pitchFamily="34" charset="0"/>
              </a:rPr>
              <a:t>UNIT 1</a:t>
            </a:r>
          </a:p>
        </p:txBody>
      </p:sp>
      <p:sp>
        <p:nvSpPr>
          <p:cNvPr id="2" name="TextBox 1">
            <a:extLst>
              <a:ext uri="{FF2B5EF4-FFF2-40B4-BE49-F238E27FC236}">
                <a16:creationId xmlns:a16="http://schemas.microsoft.com/office/drawing/2014/main" id="{08905E22-D613-47E5-AB13-380760066852}"/>
              </a:ext>
            </a:extLst>
          </p:cNvPr>
          <p:cNvSpPr txBox="1"/>
          <p:nvPr/>
        </p:nvSpPr>
        <p:spPr>
          <a:xfrm>
            <a:off x="8105614" y="6462793"/>
            <a:ext cx="1038386" cy="369332"/>
          </a:xfrm>
          <a:prstGeom prst="rect">
            <a:avLst/>
          </a:prstGeom>
          <a:noFill/>
        </p:spPr>
        <p:txBody>
          <a:bodyPr wrap="square" rtlCol="0">
            <a:spAutoFit/>
          </a:bodyPr>
          <a:lstStyle/>
          <a:p>
            <a:r>
              <a:rPr lang="en-US" b="1" dirty="0"/>
              <a:t>Unit 1.0</a:t>
            </a:r>
          </a:p>
        </p:txBody>
      </p:sp>
      <p:sp>
        <p:nvSpPr>
          <p:cNvPr id="3" name="Title 2">
            <a:extLst>
              <a:ext uri="{FF2B5EF4-FFF2-40B4-BE49-F238E27FC236}">
                <a16:creationId xmlns:a16="http://schemas.microsoft.com/office/drawing/2014/main" id="{D80A2658-BBA4-403D-9D62-B7AAE93E4DAD}"/>
              </a:ext>
            </a:extLst>
          </p:cNvPr>
          <p:cNvSpPr>
            <a:spLocks noGrp="1"/>
          </p:cNvSpPr>
          <p:nvPr>
            <p:ph type="ctrTitle"/>
          </p:nvPr>
        </p:nvSpPr>
        <p:spPr/>
        <p:txBody>
          <a:bodyPr/>
          <a:lstStyle/>
          <a:p>
            <a:r>
              <a:rPr lang="en-US" b="1" dirty="0">
                <a:solidFill>
                  <a:srgbClr val="315987"/>
                </a:solidFill>
              </a:rPr>
              <a:t>Welcome</a:t>
            </a:r>
            <a:br>
              <a:rPr lang="en-US" b="1" dirty="0">
                <a:solidFill>
                  <a:srgbClr val="315987"/>
                </a:solidFill>
              </a:rPr>
            </a:br>
            <a:r>
              <a:rPr lang="en-US" b="1" dirty="0">
                <a:solidFill>
                  <a:srgbClr val="315987"/>
                </a:solidFill>
              </a:rPr>
              <a:t> Introductions Overview</a:t>
            </a:r>
            <a:endParaRPr lang="en-US" dirty="0"/>
          </a:p>
        </p:txBody>
      </p:sp>
      <p:pic>
        <p:nvPicPr>
          <p:cNvPr id="4" name="Picture 3">
            <a:extLst>
              <a:ext uri="{FF2B5EF4-FFF2-40B4-BE49-F238E27FC236}">
                <a16:creationId xmlns:a16="http://schemas.microsoft.com/office/drawing/2014/main" id="{AA05A9F2-2E52-4CD7-834B-E2BD84D881F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0787" y="302656"/>
            <a:ext cx="1990103" cy="1945244"/>
          </a:xfrm>
          <a:prstGeom prst="rect">
            <a:avLst/>
          </a:prstGeom>
        </p:spPr>
      </p:pic>
    </p:spTree>
    <p:extLst>
      <p:ext uri="{BB962C8B-B14F-4D97-AF65-F5344CB8AC3E}">
        <p14:creationId xmlns:p14="http://schemas.microsoft.com/office/powerpoint/2010/main" val="2303797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C69146-7DCE-45DF-9B4E-491F42383455}"/>
              </a:ext>
              <a:ext uri="{C183D7F6-B498-43B3-948B-1728B52AA6E4}">
                <adec:decorative xmlns:adec="http://schemas.microsoft.com/office/drawing/2017/decorative" val="1"/>
              </a:ext>
            </a:extLst>
          </p:cNvPr>
          <p:cNvSpPr/>
          <p:nvPr/>
        </p:nvSpPr>
        <p:spPr>
          <a:xfrm>
            <a:off x="1645532" y="85178"/>
            <a:ext cx="2868882" cy="584775"/>
          </a:xfrm>
          <a:prstGeom prst="rect">
            <a:avLst/>
          </a:prstGeom>
        </p:spPr>
        <p:txBody>
          <a:bodyPr wrap="square">
            <a:spAutoFit/>
          </a:bodyPr>
          <a:lstStyle/>
          <a:p>
            <a:r>
              <a:rPr lang="en-US" sz="3200" b="1" dirty="0">
                <a:solidFill>
                  <a:srgbClr val="F6BB00"/>
                </a:solidFill>
                <a:latin typeface="Arial Black" panose="020B0A04020102020204" pitchFamily="34" charset="0"/>
                <a:ea typeface="+mj-ea"/>
                <a:cs typeface="+mj-cs"/>
              </a:rPr>
              <a:t>UNIT 3</a:t>
            </a:r>
          </a:p>
        </p:txBody>
      </p:sp>
      <p:sp>
        <p:nvSpPr>
          <p:cNvPr id="35" name="Freeform: Shape 34">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413" y="0"/>
            <a:ext cx="4629587"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descr="Photo with text overlay, &quot;Preparedness is all about people&quot;. Photo of the feet of people navigating through a crowded public space.">
            <a:extLst>
              <a:ext uri="{FF2B5EF4-FFF2-40B4-BE49-F238E27FC236}">
                <a16:creationId xmlns:a16="http://schemas.microsoft.com/office/drawing/2014/main" id="{5D406D0E-BF4C-406E-B50E-C12BB07D897C}"/>
              </a:ext>
            </a:extLst>
          </p:cNvPr>
          <p:cNvPicPr>
            <a:picLocks noChangeAspect="1"/>
          </p:cNvPicPr>
          <p:nvPr/>
        </p:nvPicPr>
        <p:blipFill rotWithShape="1">
          <a:blip r:embed="rId3">
            <a:extLst>
              <a:ext uri="{28A0092B-C50C-407E-A947-70E740481C1C}">
                <a14:useLocalDpi xmlns:a14="http://schemas.microsoft.com/office/drawing/2010/main" val="0"/>
              </a:ext>
            </a:extLst>
          </a:blip>
          <a:srcRect l="357" t="22269" r="2633" b="3871"/>
          <a:stretch/>
        </p:blipFill>
        <p:spPr>
          <a:xfrm>
            <a:off x="15616" y="3493388"/>
            <a:ext cx="9128384" cy="3378817"/>
          </a:xfrm>
          <a:prstGeom prst="rect">
            <a:avLst/>
          </a:prstGeom>
        </p:spPr>
      </p:pic>
      <p:sp>
        <p:nvSpPr>
          <p:cNvPr id="7" name="TextBox 6">
            <a:extLst>
              <a:ext uri="{FF2B5EF4-FFF2-40B4-BE49-F238E27FC236}">
                <a16:creationId xmlns:a16="http://schemas.microsoft.com/office/drawing/2014/main" id="{CFC17D46-4481-4720-8116-DFB166BC6E06}"/>
              </a:ext>
            </a:extLst>
          </p:cNvPr>
          <p:cNvSpPr txBox="1"/>
          <p:nvPr/>
        </p:nvSpPr>
        <p:spPr>
          <a:xfrm>
            <a:off x="8183102" y="6457670"/>
            <a:ext cx="945396" cy="369332"/>
          </a:xfrm>
          <a:prstGeom prst="rect">
            <a:avLst/>
          </a:prstGeom>
          <a:noFill/>
        </p:spPr>
        <p:txBody>
          <a:bodyPr wrap="square" rtlCol="0">
            <a:spAutoFit/>
          </a:bodyPr>
          <a:lstStyle/>
          <a:p>
            <a:r>
              <a:rPr lang="en-US" b="1" dirty="0"/>
              <a:t>Unit 3.4</a:t>
            </a:r>
          </a:p>
        </p:txBody>
      </p:sp>
      <p:sp>
        <p:nvSpPr>
          <p:cNvPr id="2" name="Title 1"/>
          <p:cNvSpPr>
            <a:spLocks noGrp="1"/>
          </p:cNvSpPr>
          <p:nvPr>
            <p:ph type="title"/>
          </p:nvPr>
        </p:nvSpPr>
        <p:spPr>
          <a:xfrm>
            <a:off x="1058248" y="1178033"/>
            <a:ext cx="3754752" cy="2470338"/>
          </a:xfrm>
        </p:spPr>
        <p:txBody>
          <a:bodyPr>
            <a:normAutofit fontScale="90000"/>
          </a:bodyPr>
          <a:lstStyle/>
          <a:p>
            <a:pPr algn="l"/>
            <a:r>
              <a:rPr lang="en-US" sz="4400" dirty="0">
                <a:solidFill>
                  <a:srgbClr val="FFDC14"/>
                </a:solidFill>
              </a:rPr>
              <a:t>Additional Preparedness Resources</a:t>
            </a:r>
            <a:br>
              <a:rPr lang="en-US" sz="4400" dirty="0">
                <a:solidFill>
                  <a:schemeClr val="accent1"/>
                </a:solidFill>
              </a:rPr>
            </a:br>
            <a:br>
              <a:rPr lang="en-US" dirty="0">
                <a:solidFill>
                  <a:schemeClr val="accent1"/>
                </a:solidFill>
              </a:rPr>
            </a:br>
            <a:endParaRPr lang="en-US" sz="3600" dirty="0">
              <a:solidFill>
                <a:schemeClr val="tx1"/>
              </a:solidFill>
              <a:ea typeface="+mn-ea"/>
              <a:cs typeface="+mn-cs"/>
            </a:endParaRPr>
          </a:p>
        </p:txBody>
      </p:sp>
      <p:sp>
        <p:nvSpPr>
          <p:cNvPr id="13" name="Content Placeholder 2">
            <a:extLst>
              <a:ext uri="{FF2B5EF4-FFF2-40B4-BE49-F238E27FC236}">
                <a16:creationId xmlns:a16="http://schemas.microsoft.com/office/drawing/2014/main" id="{9F24D1F6-CF2E-45A4-ACF3-6B6CC832168B}"/>
              </a:ext>
            </a:extLst>
          </p:cNvPr>
          <p:cNvSpPr txBox="1">
            <a:spLocks/>
          </p:cNvSpPr>
          <p:nvPr/>
        </p:nvSpPr>
        <p:spPr>
          <a:xfrm>
            <a:off x="5529387" y="1325660"/>
            <a:ext cx="3177195" cy="173634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chemeClr val="bg1"/>
                </a:solidFill>
              </a:rPr>
              <a:t>www.ready.gov</a:t>
            </a:r>
          </a:p>
          <a:p>
            <a:r>
              <a:rPr lang="en-US" sz="3200" b="1" dirty="0">
                <a:solidFill>
                  <a:schemeClr val="bg1"/>
                </a:solidFill>
              </a:rPr>
              <a:t>www.SF72.org</a:t>
            </a:r>
          </a:p>
          <a:p>
            <a:endParaRPr lang="en-US" sz="3200" dirty="0">
              <a:solidFill>
                <a:schemeClr val="bg1"/>
              </a:solidFill>
            </a:endParaRPr>
          </a:p>
          <a:p>
            <a:pPr marL="0" indent="0">
              <a:spcBef>
                <a:spcPts val="0"/>
              </a:spcBef>
              <a:spcAft>
                <a:spcPts val="1800"/>
              </a:spcAft>
              <a:buFont typeface="Arial" panose="020B0604020202020204" pitchFamily="34" charset="0"/>
              <a:buNone/>
            </a:pPr>
            <a:endParaRPr lang="en-US" sz="1600" dirty="0">
              <a:solidFill>
                <a:schemeClr val="bg1"/>
              </a:solidFill>
            </a:endParaRPr>
          </a:p>
          <a:p>
            <a:pPr marL="385763" indent="-385763">
              <a:buFont typeface="+mj-lt"/>
              <a:buAutoNum type="arabicPeriod"/>
            </a:pPr>
            <a:endParaRPr lang="en-US" sz="1600" dirty="0">
              <a:solidFill>
                <a:schemeClr val="bg1"/>
              </a:solidFill>
            </a:endParaRPr>
          </a:p>
        </p:txBody>
      </p:sp>
    </p:spTree>
    <p:extLst>
      <p:ext uri="{BB962C8B-B14F-4D97-AF65-F5344CB8AC3E}">
        <p14:creationId xmlns:p14="http://schemas.microsoft.com/office/powerpoint/2010/main" val="3647564001"/>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F84E15C-F629-42A5-96FE-80B4831F3580}"/>
              </a:ext>
              <a:ext uri="{C183D7F6-B498-43B3-948B-1728B52AA6E4}">
                <adec:decorative xmlns:adec="http://schemas.microsoft.com/office/drawing/2017/decorative" val="0"/>
              </a:ext>
            </a:extLst>
          </p:cNvPr>
          <p:cNvSpPr txBox="1"/>
          <p:nvPr/>
        </p:nvSpPr>
        <p:spPr>
          <a:xfrm>
            <a:off x="574729" y="124856"/>
            <a:ext cx="1990103" cy="584775"/>
          </a:xfrm>
          <a:prstGeom prst="rect">
            <a:avLst/>
          </a:prstGeom>
          <a:noFill/>
          <a:ln>
            <a:noFill/>
          </a:ln>
        </p:spPr>
        <p:txBody>
          <a:bodyPr wrap="square" rtlCol="0">
            <a:spAutoFit/>
          </a:bodyPr>
          <a:lstStyle/>
          <a:p>
            <a:r>
              <a:rPr lang="en-US" sz="3200" dirty="0">
                <a:solidFill>
                  <a:srgbClr val="F6BB00"/>
                </a:solidFill>
                <a:latin typeface="Arial Black" panose="020B0A04020102020204" pitchFamily="34" charset="0"/>
              </a:rPr>
              <a:t>UNIT 4</a:t>
            </a:r>
          </a:p>
        </p:txBody>
      </p:sp>
      <p:sp>
        <p:nvSpPr>
          <p:cNvPr id="5" name="TextBox 4">
            <a:extLst>
              <a:ext uri="{FF2B5EF4-FFF2-40B4-BE49-F238E27FC236}">
                <a16:creationId xmlns:a16="http://schemas.microsoft.com/office/drawing/2014/main" id="{BE9DE1B1-A60A-48CC-A885-C28BECDE7A95}"/>
              </a:ext>
            </a:extLst>
          </p:cNvPr>
          <p:cNvSpPr txBox="1"/>
          <p:nvPr/>
        </p:nvSpPr>
        <p:spPr>
          <a:xfrm>
            <a:off x="8183102" y="6457670"/>
            <a:ext cx="945396" cy="369332"/>
          </a:xfrm>
          <a:prstGeom prst="rect">
            <a:avLst/>
          </a:prstGeom>
          <a:noFill/>
        </p:spPr>
        <p:txBody>
          <a:bodyPr wrap="square" rtlCol="0">
            <a:spAutoFit/>
          </a:bodyPr>
          <a:lstStyle/>
          <a:p>
            <a:r>
              <a:rPr lang="en-US" b="1" dirty="0"/>
              <a:t>Unit 4.0</a:t>
            </a:r>
          </a:p>
        </p:txBody>
      </p:sp>
      <p:pic>
        <p:nvPicPr>
          <p:cNvPr id="4" name="Picture 3">
            <a:extLst>
              <a:ext uri="{FF2B5EF4-FFF2-40B4-BE49-F238E27FC236}">
                <a16:creationId xmlns:a16="http://schemas.microsoft.com/office/drawing/2014/main" id="{AA05A9F2-2E52-4CD7-834B-E2BD84D881F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0787" y="302656"/>
            <a:ext cx="1990103" cy="1945244"/>
          </a:xfrm>
          <a:prstGeom prst="rect">
            <a:avLst/>
          </a:prstGeom>
        </p:spPr>
      </p:pic>
      <p:sp>
        <p:nvSpPr>
          <p:cNvPr id="2" name="Title 1">
            <a:extLst>
              <a:ext uri="{FF2B5EF4-FFF2-40B4-BE49-F238E27FC236}">
                <a16:creationId xmlns:a16="http://schemas.microsoft.com/office/drawing/2014/main" id="{53910832-B60C-4AF3-A91A-28550141193B}"/>
              </a:ext>
            </a:extLst>
          </p:cNvPr>
          <p:cNvSpPr>
            <a:spLocks noGrp="1"/>
          </p:cNvSpPr>
          <p:nvPr>
            <p:ph type="ctrTitle"/>
          </p:nvPr>
        </p:nvSpPr>
        <p:spPr/>
        <p:txBody>
          <a:bodyPr/>
          <a:lstStyle/>
          <a:p>
            <a:r>
              <a:rPr lang="en-US" b="1" dirty="0">
                <a:solidFill>
                  <a:srgbClr val="2B4F78"/>
                </a:solidFill>
              </a:rPr>
              <a:t>Discussion, Q/A</a:t>
            </a:r>
            <a:endParaRPr lang="en-US" dirty="0"/>
          </a:p>
        </p:txBody>
      </p:sp>
      <p:sp>
        <p:nvSpPr>
          <p:cNvPr id="6" name="Subtitle 5">
            <a:extLst>
              <a:ext uri="{FF2B5EF4-FFF2-40B4-BE49-F238E27FC236}">
                <a16:creationId xmlns:a16="http://schemas.microsoft.com/office/drawing/2014/main" id="{0830050C-7EAC-46E9-BA05-D91F02FD870F}"/>
              </a:ext>
            </a:extLst>
          </p:cNvPr>
          <p:cNvSpPr>
            <a:spLocks noGrp="1"/>
          </p:cNvSpPr>
          <p:nvPr>
            <p:ph type="subTitle" idx="1"/>
          </p:nvPr>
        </p:nvSpPr>
        <p:spPr/>
        <p:txBody>
          <a:bodyPr>
            <a:normAutofit/>
          </a:bodyPr>
          <a:lstStyle/>
          <a:p>
            <a:pPr marL="635000" lvl="0" indent="279400" algn="l">
              <a:buFont typeface="Arial" panose="020B0604020202020204" pitchFamily="34" charset="0"/>
              <a:buChar char="•"/>
            </a:pPr>
            <a:r>
              <a:rPr lang="en-US" sz="2600" i="0" dirty="0">
                <a:solidFill>
                  <a:srgbClr val="000000"/>
                </a:solidFill>
                <a:latin typeface="+mn-lt"/>
              </a:rPr>
              <a:t>Critical Concerns</a:t>
            </a:r>
          </a:p>
          <a:p>
            <a:pPr marL="635000" lvl="0" indent="279400" algn="l">
              <a:buFont typeface="Arial" panose="020B0604020202020204" pitchFamily="34" charset="0"/>
              <a:buChar char="•"/>
            </a:pPr>
            <a:r>
              <a:rPr lang="en-US" sz="2600" i="0" dirty="0">
                <a:solidFill>
                  <a:srgbClr val="000000"/>
                </a:solidFill>
                <a:latin typeface="+mn-lt"/>
              </a:rPr>
              <a:t>Additional Training </a:t>
            </a:r>
          </a:p>
          <a:p>
            <a:pPr marL="635000" lvl="0" indent="279400" algn="l">
              <a:buFont typeface="Arial" panose="020B0604020202020204" pitchFamily="34" charset="0"/>
              <a:buChar char="•"/>
            </a:pPr>
            <a:r>
              <a:rPr lang="en-US" sz="2600" i="0" dirty="0">
                <a:solidFill>
                  <a:srgbClr val="000000"/>
                </a:solidFill>
                <a:latin typeface="+mn-lt"/>
              </a:rPr>
              <a:t>Questions?</a:t>
            </a:r>
          </a:p>
          <a:p>
            <a:endParaRPr lang="en-US" sz="3600" dirty="0"/>
          </a:p>
          <a:p>
            <a:endParaRPr lang="en-US" sz="3400" b="1" i="0" dirty="0">
              <a:solidFill>
                <a:schemeClr val="accent1"/>
              </a:solidFill>
              <a:latin typeface="+mn-lt"/>
              <a:ea typeface="+mj-ea"/>
              <a:cs typeface="+mj-cs"/>
            </a:endParaRPr>
          </a:p>
        </p:txBody>
      </p:sp>
    </p:spTree>
    <p:extLst>
      <p:ext uri="{BB962C8B-B14F-4D97-AF65-F5344CB8AC3E}">
        <p14:creationId xmlns:p14="http://schemas.microsoft.com/office/powerpoint/2010/main" val="2535718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745A2F-6C2C-4687-88CB-5B88759C40CC}"/>
              </a:ext>
            </a:extLst>
          </p:cNvPr>
          <p:cNvSpPr txBox="1"/>
          <p:nvPr/>
        </p:nvSpPr>
        <p:spPr>
          <a:xfrm>
            <a:off x="7873135" y="6448754"/>
            <a:ext cx="1270865" cy="369332"/>
          </a:xfrm>
          <a:prstGeom prst="rect">
            <a:avLst/>
          </a:prstGeom>
          <a:noFill/>
        </p:spPr>
        <p:txBody>
          <a:bodyPr wrap="square" rtlCol="0">
            <a:spAutoFit/>
          </a:bodyPr>
          <a:lstStyle/>
          <a:p>
            <a:r>
              <a:rPr lang="en-US" b="1" dirty="0"/>
              <a:t>LAST SLIDE</a:t>
            </a:r>
          </a:p>
        </p:txBody>
      </p:sp>
      <p:sp>
        <p:nvSpPr>
          <p:cNvPr id="2" name="Title 1"/>
          <p:cNvSpPr>
            <a:spLocks noGrp="1"/>
          </p:cNvSpPr>
          <p:nvPr>
            <p:ph type="title"/>
          </p:nvPr>
        </p:nvSpPr>
        <p:spPr>
          <a:xfrm>
            <a:off x="0" y="39914"/>
            <a:ext cx="9144000" cy="639890"/>
          </a:xfrm>
        </p:spPr>
        <p:txBody>
          <a:bodyPr>
            <a:normAutofit/>
          </a:bodyPr>
          <a:lstStyle/>
          <a:p>
            <a:r>
              <a:rPr lang="en-US" sz="3200" dirty="0">
                <a:solidFill>
                  <a:srgbClr val="F6BB00"/>
                </a:solidFill>
                <a:latin typeface="Arial Black" panose="020B0A04020102020204" pitchFamily="34" charset="0"/>
                <a:ea typeface="+mn-ea"/>
                <a:cs typeface="+mn-cs"/>
              </a:rPr>
              <a:t>Thank You</a:t>
            </a:r>
          </a:p>
        </p:txBody>
      </p:sp>
      <p:sp>
        <p:nvSpPr>
          <p:cNvPr id="3" name="Content Placeholder 2"/>
          <p:cNvSpPr>
            <a:spLocks noGrp="1"/>
          </p:cNvSpPr>
          <p:nvPr>
            <p:ph idx="1"/>
          </p:nvPr>
        </p:nvSpPr>
        <p:spPr>
          <a:xfrm>
            <a:off x="0" y="1097364"/>
            <a:ext cx="9144000" cy="844312"/>
          </a:xfrm>
        </p:spPr>
        <p:txBody>
          <a:bodyPr>
            <a:normAutofit lnSpcReduction="10000"/>
          </a:bodyPr>
          <a:lstStyle/>
          <a:p>
            <a:pPr marL="0" indent="0" algn="ctr">
              <a:spcBef>
                <a:spcPts val="0"/>
              </a:spcBef>
              <a:spcAft>
                <a:spcPts val="1800"/>
              </a:spcAft>
              <a:buNone/>
            </a:pPr>
            <a:r>
              <a:rPr lang="en-US" sz="4000" b="1" dirty="0">
                <a:solidFill>
                  <a:srgbClr val="2B4F78"/>
                </a:solidFill>
                <a:ea typeface="+mj-ea"/>
                <a:cs typeface="+mj-cs"/>
              </a:rPr>
              <a:t>For Additional Information:</a:t>
            </a:r>
          </a:p>
          <a:p>
            <a:pPr marL="0" indent="0">
              <a:buNone/>
            </a:pPr>
            <a:endParaRPr lang="en-US" dirty="0"/>
          </a:p>
        </p:txBody>
      </p:sp>
      <p:sp>
        <p:nvSpPr>
          <p:cNvPr id="4" name="Content Placeholder 2">
            <a:extLst>
              <a:ext uri="{FF2B5EF4-FFF2-40B4-BE49-F238E27FC236}">
                <a16:creationId xmlns:a16="http://schemas.microsoft.com/office/drawing/2014/main" id="{B8FCCB32-660D-4E11-B526-D19552257BE6}"/>
              </a:ext>
            </a:extLst>
          </p:cNvPr>
          <p:cNvSpPr txBox="1">
            <a:spLocks/>
          </p:cNvSpPr>
          <p:nvPr/>
        </p:nvSpPr>
        <p:spPr>
          <a:xfrm>
            <a:off x="0" y="2276353"/>
            <a:ext cx="9144000" cy="345767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b="0" cap="all" dirty="0"/>
              <a:t> </a:t>
            </a:r>
            <a:endParaRPr lang="en-US" cap="all" dirty="0"/>
          </a:p>
          <a:p>
            <a:pPr algn="ctr"/>
            <a:r>
              <a:rPr lang="en-US" sz="2800" dirty="0"/>
              <a:t>Janell Myhre, UASI Program Manager</a:t>
            </a:r>
          </a:p>
          <a:p>
            <a:pPr algn="ctr"/>
            <a:r>
              <a:rPr lang="en-US" sz="2800" u="sng" dirty="0">
                <a:hlinkClick r:id="rId3"/>
              </a:rPr>
              <a:t>janell.myhre@sfgov.org</a:t>
            </a:r>
            <a:endParaRPr lang="en-US" sz="2800" dirty="0"/>
          </a:p>
          <a:p>
            <a:pPr algn="ctr"/>
            <a:r>
              <a:rPr lang="en-US" sz="2800" dirty="0"/>
              <a:t>(415) 760-1500</a:t>
            </a:r>
          </a:p>
          <a:p>
            <a:pPr algn="ctr"/>
            <a:r>
              <a:rPr lang="en-US" sz="2800" b="0" dirty="0"/>
              <a:t> </a:t>
            </a:r>
            <a:endParaRPr lang="en-US" sz="2800" dirty="0"/>
          </a:p>
          <a:p>
            <a:pPr algn="ctr"/>
            <a:r>
              <a:rPr lang="en-US" sz="2800" dirty="0"/>
              <a:t>Corinne </a:t>
            </a:r>
            <a:r>
              <a:rPr lang="en-US" sz="2800" dirty="0" err="1"/>
              <a:t>Bartshire</a:t>
            </a:r>
            <a:r>
              <a:rPr lang="en-US" sz="2800" dirty="0"/>
              <a:t>, Project Manager</a:t>
            </a:r>
          </a:p>
          <a:p>
            <a:pPr algn="ctr"/>
            <a:r>
              <a:rPr lang="en-US" sz="2800" u="sng" dirty="0">
                <a:hlinkClick r:id="rId4"/>
              </a:rPr>
              <a:t>corinne.bartshire@sfgov.org</a:t>
            </a:r>
            <a:endParaRPr lang="en-US" sz="2800" dirty="0"/>
          </a:p>
          <a:p>
            <a:pPr algn="ctr"/>
            <a:r>
              <a:rPr lang="en-US" sz="2800" dirty="0"/>
              <a:t>(415) 861-9005</a:t>
            </a:r>
          </a:p>
        </p:txBody>
      </p:sp>
    </p:spTree>
    <p:extLst>
      <p:ext uri="{BB962C8B-B14F-4D97-AF65-F5344CB8AC3E}">
        <p14:creationId xmlns:p14="http://schemas.microsoft.com/office/powerpoint/2010/main" val="1841468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4B1371E-93DE-4486-9E18-380068AA699D}"/>
              </a:ext>
              <a:ext uri="{C183D7F6-B498-43B3-948B-1728B52AA6E4}">
                <adec:decorative xmlns:adec="http://schemas.microsoft.com/office/drawing/2017/decorative" val="1"/>
              </a:ext>
            </a:extLst>
          </p:cNvPr>
          <p:cNvSpPr txBox="1"/>
          <p:nvPr/>
        </p:nvSpPr>
        <p:spPr>
          <a:xfrm>
            <a:off x="1" y="12700"/>
            <a:ext cx="9144000" cy="584775"/>
          </a:xfrm>
          <a:prstGeom prst="rect">
            <a:avLst/>
          </a:prstGeom>
          <a:noFill/>
        </p:spPr>
        <p:txBody>
          <a:bodyPr wrap="square" rtlCol="0">
            <a:spAutoFit/>
          </a:bodyPr>
          <a:lstStyle/>
          <a:p>
            <a:pPr algn="ctr"/>
            <a:r>
              <a:rPr lang="en-US" sz="3200" dirty="0">
                <a:solidFill>
                  <a:srgbClr val="F6BB00"/>
                </a:solidFill>
                <a:latin typeface="Arial Black" panose="020B0A04020102020204" pitchFamily="34" charset="0"/>
              </a:rPr>
              <a:t>UNIT 1</a:t>
            </a:r>
          </a:p>
        </p:txBody>
      </p:sp>
      <p:sp>
        <p:nvSpPr>
          <p:cNvPr id="7" name="TextBox 6">
            <a:extLst>
              <a:ext uri="{FF2B5EF4-FFF2-40B4-BE49-F238E27FC236}">
                <a16:creationId xmlns:a16="http://schemas.microsoft.com/office/drawing/2014/main" id="{8757AD59-BF77-4F1A-8A26-C2CBA6D70E36}"/>
              </a:ext>
            </a:extLst>
          </p:cNvPr>
          <p:cNvSpPr txBox="1"/>
          <p:nvPr/>
        </p:nvSpPr>
        <p:spPr>
          <a:xfrm>
            <a:off x="8000908" y="6389494"/>
            <a:ext cx="1038386" cy="369332"/>
          </a:xfrm>
          <a:prstGeom prst="rect">
            <a:avLst/>
          </a:prstGeom>
          <a:noFill/>
        </p:spPr>
        <p:txBody>
          <a:bodyPr wrap="square" rtlCol="0">
            <a:spAutoFit/>
          </a:bodyPr>
          <a:lstStyle/>
          <a:p>
            <a:r>
              <a:rPr lang="en-US" b="1" dirty="0"/>
              <a:t>Unit 1.1</a:t>
            </a:r>
          </a:p>
        </p:txBody>
      </p:sp>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77644" y="963877"/>
            <a:ext cx="2784650" cy="4930246"/>
          </a:xfrm>
        </p:spPr>
        <p:txBody>
          <a:bodyPr>
            <a:normAutofit/>
          </a:bodyPr>
          <a:lstStyle/>
          <a:p>
            <a:pPr algn="r"/>
            <a:r>
              <a:rPr lang="en-US" dirty="0" err="1">
                <a:solidFill>
                  <a:srgbClr val="2B4F78"/>
                </a:solidFill>
              </a:rPr>
              <a:t>OVERVIEW:What</a:t>
            </a:r>
            <a:r>
              <a:rPr lang="en-US" dirty="0">
                <a:solidFill>
                  <a:srgbClr val="2B4F78"/>
                </a:solidFill>
              </a:rPr>
              <a:t> is the Bay Area UASI?</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490722" y="798776"/>
            <a:ext cx="5548571" cy="5574083"/>
          </a:xfrm>
        </p:spPr>
        <p:txBody>
          <a:bodyPr anchor="ctr">
            <a:normAutofit lnSpcReduction="10000"/>
          </a:bodyPr>
          <a:lstStyle/>
          <a:p>
            <a:pPr marL="0" lvl="0" indent="0">
              <a:buNone/>
            </a:pPr>
            <a:r>
              <a:rPr lang="en-US" sz="3200" b="1" cap="all" dirty="0">
                <a:solidFill>
                  <a:srgbClr val="940F00"/>
                </a:solidFill>
              </a:rPr>
              <a:t>U</a:t>
            </a:r>
            <a:r>
              <a:rPr lang="en-US" b="1" cap="all" dirty="0"/>
              <a:t>rban </a:t>
            </a:r>
            <a:r>
              <a:rPr lang="en-US" sz="3200" b="1" cap="all" dirty="0">
                <a:solidFill>
                  <a:srgbClr val="940F00"/>
                </a:solidFill>
              </a:rPr>
              <a:t>A</a:t>
            </a:r>
            <a:r>
              <a:rPr lang="en-US" b="1" cap="all" dirty="0"/>
              <a:t>rea </a:t>
            </a:r>
            <a:r>
              <a:rPr lang="en-US" sz="3200" b="1" cap="all" dirty="0">
                <a:solidFill>
                  <a:srgbClr val="940F00"/>
                </a:solidFill>
              </a:rPr>
              <a:t>S</a:t>
            </a:r>
            <a:r>
              <a:rPr lang="en-US" b="1" cap="all" dirty="0"/>
              <a:t>ecurity </a:t>
            </a:r>
            <a:r>
              <a:rPr lang="en-US" sz="3200" b="1" cap="all" dirty="0">
                <a:solidFill>
                  <a:srgbClr val="940F00"/>
                </a:solidFill>
              </a:rPr>
              <a:t>I</a:t>
            </a:r>
            <a:r>
              <a:rPr lang="en-US" b="1" cap="all" dirty="0"/>
              <a:t>nitiative</a:t>
            </a:r>
          </a:p>
          <a:p>
            <a:pPr lvl="0"/>
            <a:r>
              <a:rPr lang="en-US" sz="2600" dirty="0"/>
              <a:t>US Dept. of Homeland Security-funded grant program to strengthen public safety through preparedness of regions vulnerable to disasters (manmade and natural).</a:t>
            </a:r>
          </a:p>
          <a:p>
            <a:pPr lvl="0"/>
            <a:r>
              <a:rPr lang="en-US" sz="2600" dirty="0"/>
              <a:t>Bay Area is among 39  "high-threat, high-density” UASI regions in the US.</a:t>
            </a:r>
          </a:p>
          <a:p>
            <a:pPr lvl="0"/>
            <a:r>
              <a:rPr lang="en-US" sz="2600" dirty="0"/>
              <a:t>Collaborates with diverse stakeholders at the local, state, and federal levels.</a:t>
            </a:r>
          </a:p>
          <a:p>
            <a:pPr lvl="0"/>
            <a:r>
              <a:rPr lang="en-US" sz="2600" dirty="0"/>
              <a:t>Administered through Federal Emergency Management Agency (FEMA).</a:t>
            </a:r>
          </a:p>
        </p:txBody>
      </p:sp>
    </p:spTree>
    <p:extLst>
      <p:ext uri="{BB962C8B-B14F-4D97-AF65-F5344CB8AC3E}">
        <p14:creationId xmlns:p14="http://schemas.microsoft.com/office/powerpoint/2010/main" val="135283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66950D7-65B8-4AD0-8F9F-40D8FFACAC05}"/>
              </a:ext>
            </a:extLst>
          </p:cNvPr>
          <p:cNvSpPr txBox="1"/>
          <p:nvPr/>
        </p:nvSpPr>
        <p:spPr>
          <a:xfrm>
            <a:off x="8000908" y="6389494"/>
            <a:ext cx="1038386" cy="369332"/>
          </a:xfrm>
          <a:prstGeom prst="rect">
            <a:avLst/>
          </a:prstGeom>
          <a:noFill/>
        </p:spPr>
        <p:txBody>
          <a:bodyPr wrap="square" rtlCol="0">
            <a:spAutoFit/>
          </a:bodyPr>
          <a:lstStyle/>
          <a:p>
            <a:r>
              <a:rPr lang="en-US" b="1" dirty="0">
                <a:solidFill>
                  <a:schemeClr val="bg1"/>
                </a:solidFill>
              </a:rPr>
              <a:t>Unit 1.2</a:t>
            </a:r>
          </a:p>
        </p:txBody>
      </p:sp>
      <p:sp>
        <p:nvSpPr>
          <p:cNvPr id="2" name="Title 1">
            <a:extLst>
              <a:ext uri="{FF2B5EF4-FFF2-40B4-BE49-F238E27FC236}">
                <a16:creationId xmlns:a16="http://schemas.microsoft.com/office/drawing/2014/main" id="{BE717382-14FD-4EE7-9A58-64AD48AC8BD3}"/>
              </a:ext>
            </a:extLst>
          </p:cNvPr>
          <p:cNvSpPr>
            <a:spLocks noGrp="1"/>
          </p:cNvSpPr>
          <p:nvPr>
            <p:ph type="title"/>
          </p:nvPr>
        </p:nvSpPr>
        <p:spPr>
          <a:xfrm>
            <a:off x="955918" y="199157"/>
            <a:ext cx="8500468" cy="639890"/>
          </a:xfrm>
        </p:spPr>
        <p:txBody>
          <a:bodyPr>
            <a:noAutofit/>
          </a:bodyPr>
          <a:lstStyle/>
          <a:p>
            <a:r>
              <a:rPr lang="en-US" sz="3200" dirty="0">
                <a:solidFill>
                  <a:srgbClr val="F6BB00"/>
                </a:solidFill>
              </a:rPr>
              <a:t>Bay Area UASI Member Jurisdictions</a:t>
            </a:r>
            <a:br>
              <a:rPr lang="en-US" sz="3200" dirty="0">
                <a:solidFill>
                  <a:srgbClr val="F6BB00"/>
                </a:solidFill>
              </a:rPr>
            </a:br>
            <a:endParaRPr lang="en-US" sz="2800" dirty="0"/>
          </a:p>
        </p:txBody>
      </p:sp>
      <p:pic>
        <p:nvPicPr>
          <p:cNvPr id="7" name="Picture 6" descr="Map of Bay Area Urban Area Security Initiative cities and counties, listed in slide text.">
            <a:extLst>
              <a:ext uri="{FF2B5EF4-FFF2-40B4-BE49-F238E27FC236}">
                <a16:creationId xmlns:a16="http://schemas.microsoft.com/office/drawing/2014/main" id="{38EF8FAF-8509-40E5-BE76-7A38D305C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3570" y="643467"/>
            <a:ext cx="4287581" cy="5410199"/>
          </a:xfrm>
          <a:prstGeom prst="rect">
            <a:avLst/>
          </a:prstGeom>
        </p:spPr>
      </p:pic>
      <p:sp>
        <p:nvSpPr>
          <p:cNvPr id="11" name="TextBox 10">
            <a:extLst>
              <a:ext uri="{FF2B5EF4-FFF2-40B4-BE49-F238E27FC236}">
                <a16:creationId xmlns:a16="http://schemas.microsoft.com/office/drawing/2014/main" id="{4CE84DD2-D24A-4A32-83AC-70622B3172A6}"/>
              </a:ext>
            </a:extLst>
          </p:cNvPr>
          <p:cNvSpPr txBox="1"/>
          <p:nvPr/>
        </p:nvSpPr>
        <p:spPr>
          <a:xfrm>
            <a:off x="8726554" y="6500182"/>
            <a:ext cx="379609" cy="369332"/>
          </a:xfrm>
          <a:prstGeom prst="rect">
            <a:avLst/>
          </a:prstGeom>
          <a:noFill/>
        </p:spPr>
        <p:txBody>
          <a:bodyPr wrap="square" rtlCol="0">
            <a:spAutoFit/>
          </a:bodyPr>
          <a:lstStyle/>
          <a:p>
            <a:r>
              <a:rPr lang="en-US" dirty="0"/>
              <a:t>4</a:t>
            </a:r>
          </a:p>
        </p:txBody>
      </p:sp>
      <p:sp>
        <p:nvSpPr>
          <p:cNvPr id="4" name="Rectangle 3">
            <a:extLst>
              <a:ext uri="{FF2B5EF4-FFF2-40B4-BE49-F238E27FC236}">
                <a16:creationId xmlns:a16="http://schemas.microsoft.com/office/drawing/2014/main" id="{3E311A06-B242-4D72-8DE0-7CAB7EB7B0B9}"/>
              </a:ext>
              <a:ext uri="{C183D7F6-B498-43B3-948B-1728B52AA6E4}">
                <adec:decorative xmlns:adec="http://schemas.microsoft.com/office/drawing/2017/decorative" val="1"/>
              </a:ext>
            </a:extLst>
          </p:cNvPr>
          <p:cNvSpPr/>
          <p:nvPr/>
        </p:nvSpPr>
        <p:spPr>
          <a:xfrm>
            <a:off x="0" y="643466"/>
            <a:ext cx="4173570" cy="6214533"/>
          </a:xfrm>
          <a:prstGeom prst="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7DF5C08-3476-4AFD-9849-05764BCD516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30" y="49368"/>
            <a:ext cx="1195637" cy="1168685"/>
          </a:xfrm>
          <a:prstGeom prst="rect">
            <a:avLst/>
          </a:prstGeom>
        </p:spPr>
      </p:pic>
      <p:sp>
        <p:nvSpPr>
          <p:cNvPr id="3" name="Content Placeholder 2"/>
          <p:cNvSpPr>
            <a:spLocks noGrp="1"/>
          </p:cNvSpPr>
          <p:nvPr>
            <p:ph idx="1"/>
          </p:nvPr>
        </p:nvSpPr>
        <p:spPr>
          <a:xfrm>
            <a:off x="529198" y="1461455"/>
            <a:ext cx="8368202" cy="5090984"/>
          </a:xfrm>
        </p:spPr>
        <p:txBody>
          <a:bodyPr>
            <a:normAutofit fontScale="92500" lnSpcReduction="20000"/>
          </a:bodyPr>
          <a:lstStyle/>
          <a:p>
            <a:pPr marL="0" lvl="0" indent="0">
              <a:buClr>
                <a:srgbClr val="F6BB00"/>
              </a:buClr>
              <a:buNone/>
            </a:pPr>
            <a:r>
              <a:rPr lang="en-US" sz="2400" dirty="0"/>
              <a:t>Cities of Oakland, </a:t>
            </a:r>
            <a:br>
              <a:rPr lang="en-US" sz="2400" dirty="0"/>
            </a:br>
            <a:r>
              <a:rPr lang="en-US" sz="2400" dirty="0"/>
              <a:t>San Francisco, </a:t>
            </a:r>
            <a:br>
              <a:rPr lang="en-US" sz="2400" dirty="0"/>
            </a:br>
            <a:r>
              <a:rPr lang="en-US" sz="2400" dirty="0"/>
              <a:t>San Jose and </a:t>
            </a:r>
            <a:br>
              <a:rPr lang="en-US" sz="2400" dirty="0"/>
            </a:br>
            <a:r>
              <a:rPr lang="en-US" sz="2400" dirty="0"/>
              <a:t>12 counties:</a:t>
            </a:r>
          </a:p>
          <a:p>
            <a:pPr lvl="1">
              <a:buClr>
                <a:srgbClr val="FFC000"/>
              </a:buClr>
            </a:pPr>
            <a:r>
              <a:rPr lang="en-US" dirty="0"/>
              <a:t>Alameda</a:t>
            </a:r>
          </a:p>
          <a:p>
            <a:pPr lvl="1">
              <a:buClr>
                <a:srgbClr val="FFC000"/>
              </a:buClr>
            </a:pPr>
            <a:r>
              <a:rPr lang="en-US" dirty="0"/>
              <a:t>Contra Costa</a:t>
            </a:r>
          </a:p>
          <a:p>
            <a:pPr lvl="1">
              <a:buClr>
                <a:srgbClr val="FFC000"/>
              </a:buClr>
            </a:pPr>
            <a:r>
              <a:rPr lang="en-US" dirty="0"/>
              <a:t>Marin</a:t>
            </a:r>
          </a:p>
          <a:p>
            <a:pPr lvl="1">
              <a:buClr>
                <a:srgbClr val="FFC000"/>
              </a:buClr>
            </a:pPr>
            <a:r>
              <a:rPr lang="en-US" dirty="0"/>
              <a:t>Monterey</a:t>
            </a:r>
          </a:p>
          <a:p>
            <a:pPr lvl="1">
              <a:buClr>
                <a:srgbClr val="FFC000"/>
              </a:buClr>
            </a:pPr>
            <a:r>
              <a:rPr lang="en-US" dirty="0"/>
              <a:t>Napa</a:t>
            </a:r>
          </a:p>
          <a:p>
            <a:pPr lvl="1">
              <a:buClr>
                <a:srgbClr val="FFC000"/>
              </a:buClr>
            </a:pPr>
            <a:r>
              <a:rPr lang="en-US" dirty="0"/>
              <a:t>San Benito</a:t>
            </a:r>
          </a:p>
          <a:p>
            <a:pPr lvl="1">
              <a:buClr>
                <a:srgbClr val="FFC000"/>
              </a:buClr>
            </a:pPr>
            <a:r>
              <a:rPr lang="en-US" dirty="0"/>
              <a:t>San Francisco</a:t>
            </a:r>
          </a:p>
          <a:p>
            <a:pPr lvl="1">
              <a:buClr>
                <a:srgbClr val="FFC000"/>
              </a:buClr>
            </a:pPr>
            <a:r>
              <a:rPr lang="en-US" dirty="0"/>
              <a:t>San Mateo</a:t>
            </a:r>
          </a:p>
          <a:p>
            <a:pPr lvl="1">
              <a:buClr>
                <a:srgbClr val="FFC000"/>
              </a:buClr>
            </a:pPr>
            <a:r>
              <a:rPr lang="en-US" dirty="0"/>
              <a:t>Santa Clara</a:t>
            </a:r>
          </a:p>
          <a:p>
            <a:pPr lvl="1">
              <a:buClr>
                <a:srgbClr val="FFC000"/>
              </a:buClr>
            </a:pPr>
            <a:r>
              <a:rPr lang="en-US" dirty="0"/>
              <a:t>Santa Cruz</a:t>
            </a:r>
          </a:p>
          <a:p>
            <a:pPr lvl="1">
              <a:buClr>
                <a:srgbClr val="FFC000"/>
              </a:buClr>
            </a:pPr>
            <a:r>
              <a:rPr lang="en-US" dirty="0"/>
              <a:t>Solano</a:t>
            </a:r>
          </a:p>
          <a:p>
            <a:pPr lvl="1">
              <a:buClr>
                <a:srgbClr val="FFC000"/>
              </a:buClr>
            </a:pPr>
            <a:r>
              <a:rPr lang="en-US" dirty="0"/>
              <a:t>Sonoma</a:t>
            </a:r>
          </a:p>
          <a:p>
            <a:pPr lvl="1"/>
            <a:endParaRPr lang="en-US" sz="1200" dirty="0"/>
          </a:p>
        </p:txBody>
      </p:sp>
    </p:spTree>
    <p:extLst>
      <p:ext uri="{BB962C8B-B14F-4D97-AF65-F5344CB8AC3E}">
        <p14:creationId xmlns:p14="http://schemas.microsoft.com/office/powerpoint/2010/main" val="6310649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76F6696-C84F-40BA-977B-D35152E976EF}"/>
              </a:ext>
            </a:extLst>
          </p:cNvPr>
          <p:cNvSpPr txBox="1"/>
          <p:nvPr/>
        </p:nvSpPr>
        <p:spPr>
          <a:xfrm>
            <a:off x="8000908" y="6389494"/>
            <a:ext cx="1038386" cy="369332"/>
          </a:xfrm>
          <a:prstGeom prst="rect">
            <a:avLst/>
          </a:prstGeom>
          <a:noFill/>
        </p:spPr>
        <p:txBody>
          <a:bodyPr wrap="square" rtlCol="0">
            <a:spAutoFit/>
          </a:bodyPr>
          <a:lstStyle/>
          <a:p>
            <a:r>
              <a:rPr lang="en-US" b="1" dirty="0"/>
              <a:t>Unit 1.3</a:t>
            </a:r>
          </a:p>
        </p:txBody>
      </p:sp>
      <p:sp>
        <p:nvSpPr>
          <p:cNvPr id="6" name="TextBox 5">
            <a:extLst>
              <a:ext uri="{FF2B5EF4-FFF2-40B4-BE49-F238E27FC236}">
                <a16:creationId xmlns:a16="http://schemas.microsoft.com/office/drawing/2014/main" id="{045EEB1B-5D1B-4547-B27A-E427B2AC8291}"/>
              </a:ext>
              <a:ext uri="{C183D7F6-B498-43B3-948B-1728B52AA6E4}">
                <adec:decorative xmlns:adec="http://schemas.microsoft.com/office/drawing/2017/decorative" val="1"/>
              </a:ext>
            </a:extLst>
          </p:cNvPr>
          <p:cNvSpPr txBox="1"/>
          <p:nvPr/>
        </p:nvSpPr>
        <p:spPr>
          <a:xfrm>
            <a:off x="1" y="12700"/>
            <a:ext cx="9144000" cy="584775"/>
          </a:xfrm>
          <a:prstGeom prst="rect">
            <a:avLst/>
          </a:prstGeom>
          <a:noFill/>
        </p:spPr>
        <p:txBody>
          <a:bodyPr wrap="square" rtlCol="0">
            <a:spAutoFit/>
          </a:bodyPr>
          <a:lstStyle/>
          <a:p>
            <a:pPr algn="ctr"/>
            <a:r>
              <a:rPr lang="en-US" sz="3200" dirty="0">
                <a:solidFill>
                  <a:srgbClr val="F6BB00"/>
                </a:solidFill>
                <a:latin typeface="Arial Black" panose="020B0A04020102020204" pitchFamily="34" charset="0"/>
              </a:rPr>
              <a:t>UNIT 1</a:t>
            </a:r>
          </a:p>
        </p:txBody>
      </p:sp>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963877"/>
            <a:ext cx="3490721" cy="4930246"/>
          </a:xfrm>
        </p:spPr>
        <p:txBody>
          <a:bodyPr>
            <a:normAutofit/>
          </a:bodyPr>
          <a:lstStyle/>
          <a:p>
            <a:pPr algn="r"/>
            <a:r>
              <a:rPr lang="en-US" dirty="0">
                <a:solidFill>
                  <a:srgbClr val="2B4F78"/>
                </a:solidFill>
              </a:rPr>
              <a:t>Bay Area UASI 2019 </a:t>
            </a:r>
            <a:br>
              <a:rPr lang="en-US" dirty="0">
                <a:solidFill>
                  <a:srgbClr val="2B4F78"/>
                </a:solidFill>
              </a:rPr>
            </a:br>
            <a:r>
              <a:rPr lang="en-US" dirty="0">
                <a:solidFill>
                  <a:srgbClr val="2B4F78"/>
                </a:solidFill>
              </a:rPr>
              <a:t>Critical Transportation Project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543074" y="1828580"/>
            <a:ext cx="5548572" cy="4930246"/>
          </a:xfrm>
        </p:spPr>
        <p:txBody>
          <a:bodyPr anchor="ctr">
            <a:noAutofit/>
          </a:bodyPr>
          <a:lstStyle/>
          <a:p>
            <a:pPr marL="0" indent="0" algn="ctr">
              <a:buNone/>
            </a:pPr>
            <a:r>
              <a:rPr lang="en-US" sz="2400" b="1" cap="all" dirty="0">
                <a:solidFill>
                  <a:srgbClr val="2B4F78"/>
                </a:solidFill>
              </a:rPr>
              <a:t>Paratransit EMERGENCY PREPAREDNESS Focus Areas</a:t>
            </a:r>
          </a:p>
          <a:p>
            <a:pPr marL="403225" lvl="1" indent="-295275"/>
            <a:r>
              <a:rPr lang="en-US" sz="2800" dirty="0"/>
              <a:t>Workshop Series</a:t>
            </a:r>
          </a:p>
          <a:p>
            <a:pPr marL="403225" lvl="1" indent="-295275"/>
            <a:r>
              <a:rPr lang="en-US" sz="2800" dirty="0"/>
              <a:t>Tabletop Exercise</a:t>
            </a:r>
          </a:p>
          <a:p>
            <a:pPr marL="403225" lvl="1" indent="-295275"/>
            <a:r>
              <a:rPr lang="en-US" sz="2800" dirty="0"/>
              <a:t>Emergency Preparedness Toolkit</a:t>
            </a:r>
          </a:p>
          <a:p>
            <a:pPr marL="403225" lvl="1" indent="-295275"/>
            <a:r>
              <a:rPr lang="en-US" sz="2800" dirty="0"/>
              <a:t>Critical Capabilities Assessment</a:t>
            </a:r>
          </a:p>
          <a:p>
            <a:pPr marL="403225" lvl="1" indent="-295275"/>
            <a:r>
              <a:rPr lang="en-US" sz="2800" dirty="0"/>
              <a:t>Emergency Operations Plan Template and Evaluation</a:t>
            </a:r>
          </a:p>
          <a:p>
            <a:pPr marL="403225" lvl="1" indent="-295275"/>
            <a:r>
              <a:rPr lang="en-US" sz="2800" dirty="0"/>
              <a:t>Driver Emergency Preparedness and Response Training</a:t>
            </a:r>
          </a:p>
          <a:p>
            <a:pPr marL="107950" lvl="1" indent="0">
              <a:buNone/>
            </a:pPr>
            <a:endParaRPr lang="en-US" sz="2800" dirty="0"/>
          </a:p>
          <a:p>
            <a:pPr marL="457200" lvl="1" indent="0">
              <a:buNone/>
            </a:pPr>
            <a:endParaRPr lang="en-US" sz="2800" dirty="0"/>
          </a:p>
        </p:txBody>
      </p:sp>
      <p:sp>
        <p:nvSpPr>
          <p:cNvPr id="5" name="TextBox 4">
            <a:extLst>
              <a:ext uri="{FF2B5EF4-FFF2-40B4-BE49-F238E27FC236}">
                <a16:creationId xmlns:a16="http://schemas.microsoft.com/office/drawing/2014/main" id="{EE047462-6B8C-477B-92B0-00419B346CBF}"/>
              </a:ext>
            </a:extLst>
          </p:cNvPr>
          <p:cNvSpPr txBox="1"/>
          <p:nvPr/>
        </p:nvSpPr>
        <p:spPr>
          <a:xfrm>
            <a:off x="361764" y="5397748"/>
            <a:ext cx="3249544" cy="369332"/>
          </a:xfrm>
          <a:prstGeom prst="rect">
            <a:avLst/>
          </a:prstGeom>
          <a:noFill/>
        </p:spPr>
        <p:txBody>
          <a:bodyPr wrap="square" rtlCol="0">
            <a:spAutoFit/>
          </a:bodyPr>
          <a:lstStyle/>
          <a:p>
            <a:pPr algn="ctr"/>
            <a:r>
              <a:rPr lang="en-US" b="1" dirty="0">
                <a:solidFill>
                  <a:srgbClr val="940F00"/>
                </a:solidFill>
              </a:rPr>
              <a:t>TODAY’S FOCUS</a:t>
            </a:r>
          </a:p>
        </p:txBody>
      </p:sp>
      <p:sp>
        <p:nvSpPr>
          <p:cNvPr id="4" name="Arrow: Right 3" descr="Arrow pointing at last bullet, &quot;Driver Emergency Preparedness and Response Training&quot;">
            <a:extLst>
              <a:ext uri="{FF2B5EF4-FFF2-40B4-BE49-F238E27FC236}">
                <a16:creationId xmlns:a16="http://schemas.microsoft.com/office/drawing/2014/main" id="{942171F6-56CA-4201-9598-54A10559E7A5}"/>
              </a:ext>
            </a:extLst>
          </p:cNvPr>
          <p:cNvSpPr/>
          <p:nvPr/>
        </p:nvSpPr>
        <p:spPr>
          <a:xfrm>
            <a:off x="491044" y="5167002"/>
            <a:ext cx="2990985" cy="352895"/>
          </a:xfrm>
          <a:prstGeom prst="rightArrow">
            <a:avLst/>
          </a:prstGeom>
          <a:solidFill>
            <a:srgbClr val="305067"/>
          </a:solidFill>
          <a:ln w="28575">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717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B246FDA-495B-46D2-8A1F-813E7C9B3AF7}"/>
              </a:ext>
            </a:extLst>
          </p:cNvPr>
          <p:cNvSpPr txBox="1"/>
          <p:nvPr/>
        </p:nvSpPr>
        <p:spPr>
          <a:xfrm>
            <a:off x="8000908" y="6389494"/>
            <a:ext cx="1038386" cy="369332"/>
          </a:xfrm>
          <a:prstGeom prst="rect">
            <a:avLst/>
          </a:prstGeom>
          <a:noFill/>
        </p:spPr>
        <p:txBody>
          <a:bodyPr wrap="square" rtlCol="0">
            <a:spAutoFit/>
          </a:bodyPr>
          <a:lstStyle/>
          <a:p>
            <a:r>
              <a:rPr lang="en-US" b="1" dirty="0"/>
              <a:t>Unit 1.4</a:t>
            </a:r>
          </a:p>
        </p:txBody>
      </p:sp>
      <p:sp>
        <p:nvSpPr>
          <p:cNvPr id="6" name="TextBox 5">
            <a:extLst>
              <a:ext uri="{FF2B5EF4-FFF2-40B4-BE49-F238E27FC236}">
                <a16:creationId xmlns:a16="http://schemas.microsoft.com/office/drawing/2014/main" id="{0BD441E7-D77C-4AEE-9B5B-EE28EE8B528D}"/>
              </a:ext>
              <a:ext uri="{C183D7F6-B498-43B3-948B-1728B52AA6E4}">
                <adec:decorative xmlns:adec="http://schemas.microsoft.com/office/drawing/2017/decorative" val="1"/>
              </a:ext>
            </a:extLst>
          </p:cNvPr>
          <p:cNvSpPr txBox="1"/>
          <p:nvPr/>
        </p:nvSpPr>
        <p:spPr>
          <a:xfrm>
            <a:off x="1" y="12700"/>
            <a:ext cx="9144000" cy="584775"/>
          </a:xfrm>
          <a:prstGeom prst="rect">
            <a:avLst/>
          </a:prstGeom>
          <a:noFill/>
        </p:spPr>
        <p:txBody>
          <a:bodyPr wrap="square" rtlCol="0">
            <a:spAutoFit/>
          </a:bodyPr>
          <a:lstStyle/>
          <a:p>
            <a:pPr algn="ctr"/>
            <a:r>
              <a:rPr lang="en-US" sz="3200" dirty="0">
                <a:solidFill>
                  <a:srgbClr val="F6BB00"/>
                </a:solidFill>
                <a:latin typeface="Arial Black" panose="020B0A04020102020204" pitchFamily="34" charset="0"/>
              </a:rPr>
              <a:t>UNIT 1</a:t>
            </a:r>
          </a:p>
        </p:txBody>
      </p:sp>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55562" y="963877"/>
            <a:ext cx="2935160" cy="4930246"/>
          </a:xfrm>
        </p:spPr>
        <p:txBody>
          <a:bodyPr>
            <a:normAutofit/>
          </a:bodyPr>
          <a:lstStyle/>
          <a:p>
            <a:pPr algn="r"/>
            <a:r>
              <a:rPr lang="en-US" dirty="0">
                <a:solidFill>
                  <a:srgbClr val="2B4F78"/>
                </a:solidFill>
              </a:rPr>
              <a:t>Paratransit</a:t>
            </a:r>
            <a:br>
              <a:rPr lang="en-US" dirty="0">
                <a:solidFill>
                  <a:srgbClr val="2B4F78"/>
                </a:solidFill>
              </a:rPr>
            </a:br>
            <a:r>
              <a:rPr lang="en-US" dirty="0">
                <a:solidFill>
                  <a:srgbClr val="2B4F78"/>
                </a:solidFill>
              </a:rPr>
              <a:t>Driver </a:t>
            </a:r>
            <a:br>
              <a:rPr lang="en-US" dirty="0">
                <a:solidFill>
                  <a:srgbClr val="2B4F78"/>
                </a:solidFill>
              </a:rPr>
            </a:br>
            <a:r>
              <a:rPr lang="en-US" dirty="0">
                <a:solidFill>
                  <a:srgbClr val="2B4F78"/>
                </a:solidFill>
              </a:rPr>
              <a:t>Training</a:t>
            </a:r>
            <a:br>
              <a:rPr lang="en-US" dirty="0">
                <a:solidFill>
                  <a:srgbClr val="2B4F78"/>
                </a:solidFill>
              </a:rPr>
            </a:br>
            <a:r>
              <a:rPr lang="en-US" dirty="0">
                <a:solidFill>
                  <a:srgbClr val="2B4F78"/>
                </a:solidFill>
              </a:rPr>
              <a:t>Purpose, Objectives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94054" y="1056865"/>
            <a:ext cx="4894384" cy="5574083"/>
          </a:xfrm>
        </p:spPr>
        <p:txBody>
          <a:bodyPr anchor="ctr">
            <a:normAutofit fontScale="92500" lnSpcReduction="20000"/>
          </a:bodyPr>
          <a:lstStyle/>
          <a:p>
            <a:pPr marL="0" lvl="0" indent="0" algn="ctr">
              <a:lnSpc>
                <a:spcPct val="110000"/>
              </a:lnSpc>
              <a:buNone/>
            </a:pPr>
            <a:r>
              <a:rPr lang="en-US" b="1" cap="all" dirty="0">
                <a:solidFill>
                  <a:srgbClr val="2B4F78"/>
                </a:solidFill>
              </a:rPr>
              <a:t>PURPOSE</a:t>
            </a:r>
          </a:p>
          <a:p>
            <a:pPr lvl="0"/>
            <a:r>
              <a:rPr lang="en-US" dirty="0"/>
              <a:t>Learn best practices for drivers during emergency response. </a:t>
            </a:r>
          </a:p>
          <a:p>
            <a:pPr lvl="0"/>
            <a:r>
              <a:rPr lang="en-US" dirty="0"/>
              <a:t>Learn how to leveraging UASI planning guidance.</a:t>
            </a:r>
          </a:p>
          <a:p>
            <a:pPr marL="0" indent="0" algn="ctr">
              <a:lnSpc>
                <a:spcPct val="110000"/>
              </a:lnSpc>
              <a:buNone/>
            </a:pPr>
            <a:r>
              <a:rPr lang="en-US" b="1" cap="all" dirty="0">
                <a:solidFill>
                  <a:srgbClr val="2B4F78"/>
                </a:solidFill>
              </a:rPr>
              <a:t>OBJECTIVES</a:t>
            </a:r>
          </a:p>
          <a:p>
            <a:pPr lvl="0"/>
            <a:r>
              <a:rPr lang="en-US" dirty="0"/>
              <a:t>Understand the paratransit mission as it specifically relates to emergency management;</a:t>
            </a:r>
          </a:p>
          <a:p>
            <a:pPr lvl="0"/>
            <a:r>
              <a:rPr lang="en-US" dirty="0"/>
              <a:t>Learn appropriate steps drivers should take following an onboard emergency or community disaster;</a:t>
            </a:r>
          </a:p>
          <a:p>
            <a:pPr lvl="0"/>
            <a:r>
              <a:rPr lang="en-US" dirty="0"/>
              <a:t>Identify steps to better prepare for Bay Area hazards and threats.</a:t>
            </a:r>
          </a:p>
          <a:p>
            <a:pPr marL="0" lvl="0" indent="0">
              <a:buNone/>
            </a:pPr>
            <a:endParaRPr lang="en-US" sz="3000" dirty="0"/>
          </a:p>
          <a:p>
            <a:pPr lvl="0"/>
            <a:endParaRPr lang="en-US" sz="3000" dirty="0"/>
          </a:p>
        </p:txBody>
      </p:sp>
    </p:spTree>
    <p:extLst>
      <p:ext uri="{BB962C8B-B14F-4D97-AF65-F5344CB8AC3E}">
        <p14:creationId xmlns:p14="http://schemas.microsoft.com/office/powerpoint/2010/main" val="298477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7E353F-5194-45E4-BB68-2FDB1C951EB6}"/>
              </a:ext>
            </a:extLst>
          </p:cNvPr>
          <p:cNvSpPr txBox="1"/>
          <p:nvPr/>
        </p:nvSpPr>
        <p:spPr>
          <a:xfrm>
            <a:off x="342900" y="124856"/>
            <a:ext cx="3555586" cy="646331"/>
          </a:xfrm>
          <a:prstGeom prst="rect">
            <a:avLst/>
          </a:prstGeom>
          <a:noFill/>
          <a:ln>
            <a:noFill/>
          </a:ln>
        </p:spPr>
        <p:txBody>
          <a:bodyPr wrap="square" rtlCol="0">
            <a:spAutoFit/>
          </a:bodyPr>
          <a:lstStyle/>
          <a:p>
            <a:r>
              <a:rPr lang="en-US" sz="3600" dirty="0">
                <a:solidFill>
                  <a:srgbClr val="F6BB00"/>
                </a:solidFill>
                <a:latin typeface="Arial Black" panose="020B0A04020102020204" pitchFamily="34" charset="0"/>
              </a:rPr>
              <a:t>UNIT 2</a:t>
            </a:r>
          </a:p>
        </p:txBody>
      </p:sp>
      <p:sp>
        <p:nvSpPr>
          <p:cNvPr id="7" name="TextBox 6">
            <a:extLst>
              <a:ext uri="{FF2B5EF4-FFF2-40B4-BE49-F238E27FC236}">
                <a16:creationId xmlns:a16="http://schemas.microsoft.com/office/drawing/2014/main" id="{842D7463-8429-4F53-9B28-5EA186974B1A}"/>
              </a:ext>
            </a:extLst>
          </p:cNvPr>
          <p:cNvSpPr txBox="1"/>
          <p:nvPr/>
        </p:nvSpPr>
        <p:spPr>
          <a:xfrm>
            <a:off x="8105614" y="6457670"/>
            <a:ext cx="1038386" cy="369332"/>
          </a:xfrm>
          <a:prstGeom prst="rect">
            <a:avLst/>
          </a:prstGeom>
          <a:noFill/>
        </p:spPr>
        <p:txBody>
          <a:bodyPr wrap="square" rtlCol="0">
            <a:spAutoFit/>
          </a:bodyPr>
          <a:lstStyle/>
          <a:p>
            <a:r>
              <a:rPr lang="en-US" b="1" dirty="0"/>
              <a:t>Unit 2.0</a:t>
            </a:r>
          </a:p>
        </p:txBody>
      </p:sp>
      <p:pic>
        <p:nvPicPr>
          <p:cNvPr id="4" name="Picture 3">
            <a:extLst>
              <a:ext uri="{FF2B5EF4-FFF2-40B4-BE49-F238E27FC236}">
                <a16:creationId xmlns:a16="http://schemas.microsoft.com/office/drawing/2014/main" id="{AA05A9F2-2E52-4CD7-834B-E2BD84D881F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0787" y="302656"/>
            <a:ext cx="1990103" cy="1945244"/>
          </a:xfrm>
          <a:prstGeom prst="rect">
            <a:avLst/>
          </a:prstGeom>
        </p:spPr>
      </p:pic>
      <p:sp>
        <p:nvSpPr>
          <p:cNvPr id="2" name="Title 1">
            <a:extLst>
              <a:ext uri="{FF2B5EF4-FFF2-40B4-BE49-F238E27FC236}">
                <a16:creationId xmlns:a16="http://schemas.microsoft.com/office/drawing/2014/main" id="{C1F7BFDC-BB3B-4B10-8D55-F8A9FCB63767}"/>
              </a:ext>
            </a:extLst>
          </p:cNvPr>
          <p:cNvSpPr>
            <a:spLocks noGrp="1"/>
          </p:cNvSpPr>
          <p:nvPr>
            <p:ph type="ctrTitle"/>
          </p:nvPr>
        </p:nvSpPr>
        <p:spPr/>
        <p:txBody>
          <a:bodyPr/>
          <a:lstStyle/>
          <a:p>
            <a:r>
              <a:rPr lang="en-US" b="1" dirty="0">
                <a:solidFill>
                  <a:srgbClr val="2B4F78"/>
                </a:solidFill>
              </a:rPr>
              <a:t>Emergency Planning Assumptions</a:t>
            </a:r>
            <a:endParaRPr lang="en-US" dirty="0"/>
          </a:p>
        </p:txBody>
      </p:sp>
      <p:sp>
        <p:nvSpPr>
          <p:cNvPr id="6" name="Subtitle 5">
            <a:extLst>
              <a:ext uri="{FF2B5EF4-FFF2-40B4-BE49-F238E27FC236}">
                <a16:creationId xmlns:a16="http://schemas.microsoft.com/office/drawing/2014/main" id="{0830050C-7EAC-46E9-BA05-D91F02FD870F}"/>
              </a:ext>
            </a:extLst>
          </p:cNvPr>
          <p:cNvSpPr>
            <a:spLocks noGrp="1"/>
          </p:cNvSpPr>
          <p:nvPr>
            <p:ph type="subTitle" idx="1"/>
          </p:nvPr>
        </p:nvSpPr>
        <p:spPr>
          <a:xfrm>
            <a:off x="3898486" y="4174759"/>
            <a:ext cx="5245514" cy="2252814"/>
          </a:xfrm>
        </p:spPr>
        <p:txBody>
          <a:bodyPr>
            <a:normAutofit fontScale="85000" lnSpcReduction="20000"/>
          </a:bodyPr>
          <a:lstStyle/>
          <a:p>
            <a:endParaRPr lang="en-US" sz="4200" b="1" i="0" dirty="0">
              <a:solidFill>
                <a:schemeClr val="accent1"/>
              </a:solidFill>
              <a:latin typeface="+mn-lt"/>
              <a:ea typeface="+mj-ea"/>
              <a:cs typeface="+mj-cs"/>
            </a:endParaRPr>
          </a:p>
          <a:p>
            <a:pPr marL="228600" indent="236538" algn="l">
              <a:buFont typeface="Arial" panose="020B0604020202020204" pitchFamily="34" charset="0"/>
              <a:buChar char="•"/>
            </a:pPr>
            <a:r>
              <a:rPr lang="en-US" sz="3100" i="0" dirty="0">
                <a:solidFill>
                  <a:schemeClr val="tx1"/>
                </a:solidFill>
                <a:latin typeface="+mn-lt"/>
              </a:rPr>
              <a:t>Civil Rights Protections</a:t>
            </a:r>
          </a:p>
          <a:p>
            <a:pPr marL="228600" indent="236538" algn="l">
              <a:buFont typeface="Arial" panose="020B0604020202020204" pitchFamily="34" charset="0"/>
              <a:buChar char="•"/>
            </a:pPr>
            <a:r>
              <a:rPr lang="en-US" sz="3100" i="0" dirty="0">
                <a:solidFill>
                  <a:schemeClr val="tx1"/>
                </a:solidFill>
                <a:latin typeface="+mn-lt"/>
              </a:rPr>
              <a:t>Paratransit Operational Priorities</a:t>
            </a:r>
          </a:p>
          <a:p>
            <a:pPr marL="228600" indent="236538" algn="l">
              <a:buFont typeface="Arial" panose="020B0604020202020204" pitchFamily="34" charset="0"/>
              <a:buChar char="•"/>
            </a:pPr>
            <a:r>
              <a:rPr lang="en-US" sz="3100" i="0" dirty="0">
                <a:solidFill>
                  <a:schemeClr val="tx1"/>
                </a:solidFill>
                <a:latin typeface="+mn-lt"/>
              </a:rPr>
              <a:t>Operational Continuity</a:t>
            </a:r>
          </a:p>
          <a:p>
            <a:pPr marL="228600" indent="236538" algn="l">
              <a:buFont typeface="Arial" panose="020B0604020202020204" pitchFamily="34" charset="0"/>
              <a:buChar char="•"/>
            </a:pPr>
            <a:r>
              <a:rPr lang="en-US" sz="3100" i="0" dirty="0">
                <a:solidFill>
                  <a:schemeClr val="tx1"/>
                </a:solidFill>
                <a:latin typeface="+mn-lt"/>
              </a:rPr>
              <a:t>Emergency Management Systems</a:t>
            </a:r>
          </a:p>
          <a:p>
            <a:endParaRPr lang="en-US" sz="3400" b="1" i="0" dirty="0">
              <a:solidFill>
                <a:schemeClr val="accent1"/>
              </a:solidFill>
              <a:latin typeface="+mn-lt"/>
              <a:ea typeface="+mj-ea"/>
              <a:cs typeface="+mj-cs"/>
            </a:endParaRPr>
          </a:p>
          <a:p>
            <a:endParaRPr lang="en-US" sz="3600" dirty="0"/>
          </a:p>
          <a:p>
            <a:endParaRPr lang="en-US" sz="3400" b="1" i="0" dirty="0">
              <a:solidFill>
                <a:schemeClr val="accent1"/>
              </a:solidFill>
              <a:latin typeface="+mn-lt"/>
              <a:ea typeface="+mj-ea"/>
              <a:cs typeface="+mj-cs"/>
            </a:endParaRPr>
          </a:p>
        </p:txBody>
      </p:sp>
    </p:spTree>
    <p:extLst>
      <p:ext uri="{BB962C8B-B14F-4D97-AF65-F5344CB8AC3E}">
        <p14:creationId xmlns:p14="http://schemas.microsoft.com/office/powerpoint/2010/main" val="3401633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C1E9A4A-5C53-47E9-9D62-D9F5AEBA4151}"/>
              </a:ext>
              <a:ext uri="{C183D7F6-B498-43B3-948B-1728B52AA6E4}">
                <adec:decorative xmlns:adec="http://schemas.microsoft.com/office/drawing/2017/decorative" val="1"/>
              </a:ext>
            </a:extLst>
          </p:cNvPr>
          <p:cNvSpPr txBox="1"/>
          <p:nvPr/>
        </p:nvSpPr>
        <p:spPr>
          <a:xfrm>
            <a:off x="1" y="12700"/>
            <a:ext cx="9144000" cy="584775"/>
          </a:xfrm>
          <a:prstGeom prst="rect">
            <a:avLst/>
          </a:prstGeom>
          <a:noFill/>
        </p:spPr>
        <p:txBody>
          <a:bodyPr wrap="square" rtlCol="0">
            <a:spAutoFit/>
          </a:bodyPr>
          <a:lstStyle/>
          <a:p>
            <a:pPr algn="ctr"/>
            <a:r>
              <a:rPr lang="en-US" sz="3200" dirty="0">
                <a:solidFill>
                  <a:srgbClr val="F6BB00"/>
                </a:solidFill>
                <a:latin typeface="Arial Black" panose="020B0A04020102020204" pitchFamily="34" charset="0"/>
              </a:rPr>
              <a:t>UNIT 2</a:t>
            </a:r>
          </a:p>
        </p:txBody>
      </p:sp>
      <p:sp>
        <p:nvSpPr>
          <p:cNvPr id="7" name="TextBox 6">
            <a:extLst>
              <a:ext uri="{FF2B5EF4-FFF2-40B4-BE49-F238E27FC236}">
                <a16:creationId xmlns:a16="http://schemas.microsoft.com/office/drawing/2014/main" id="{E0120565-B537-4F04-BBB1-A861ECAF2772}"/>
              </a:ext>
            </a:extLst>
          </p:cNvPr>
          <p:cNvSpPr txBox="1"/>
          <p:nvPr/>
        </p:nvSpPr>
        <p:spPr>
          <a:xfrm>
            <a:off x="8105614" y="6457670"/>
            <a:ext cx="1038386" cy="369332"/>
          </a:xfrm>
          <a:prstGeom prst="rect">
            <a:avLst/>
          </a:prstGeom>
          <a:noFill/>
        </p:spPr>
        <p:txBody>
          <a:bodyPr wrap="square" rtlCol="0">
            <a:spAutoFit/>
          </a:bodyPr>
          <a:lstStyle/>
          <a:p>
            <a:r>
              <a:rPr lang="en-US" b="1" dirty="0"/>
              <a:t>Unit 2.1</a:t>
            </a:r>
          </a:p>
        </p:txBody>
      </p:sp>
      <p:sp>
        <p:nvSpPr>
          <p:cNvPr id="2" name="Title 1"/>
          <p:cNvSpPr>
            <a:spLocks noGrp="1"/>
          </p:cNvSpPr>
          <p:nvPr>
            <p:ph type="title"/>
          </p:nvPr>
        </p:nvSpPr>
        <p:spPr>
          <a:xfrm>
            <a:off x="628650" y="963877"/>
            <a:ext cx="2620771" cy="4930246"/>
          </a:xfrm>
        </p:spPr>
        <p:txBody>
          <a:bodyPr>
            <a:normAutofit/>
          </a:bodyPr>
          <a:lstStyle/>
          <a:p>
            <a:pPr algn="r"/>
            <a:r>
              <a:rPr lang="en-US" sz="3400" dirty="0">
                <a:solidFill>
                  <a:srgbClr val="2B4F78"/>
                </a:solidFill>
              </a:rPr>
              <a:t>Emergency Planning Assumptions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490723" y="1289341"/>
            <a:ext cx="5412104" cy="4930246"/>
          </a:xfrm>
        </p:spPr>
        <p:txBody>
          <a:bodyPr anchor="ctr">
            <a:normAutofit/>
          </a:bodyPr>
          <a:lstStyle/>
          <a:p>
            <a:pPr marL="0" lvl="0" indent="0">
              <a:buNone/>
            </a:pPr>
            <a:r>
              <a:rPr lang="en-US" sz="3000" b="1" cap="all" dirty="0">
                <a:solidFill>
                  <a:srgbClr val="2B4F78"/>
                </a:solidFill>
              </a:rPr>
              <a:t>Civil Rights Protections</a:t>
            </a:r>
          </a:p>
          <a:p>
            <a:r>
              <a:rPr lang="en-US" sz="2600" b="1" dirty="0"/>
              <a:t>Support mobility of people with access and functional needs (AFN).</a:t>
            </a:r>
          </a:p>
          <a:p>
            <a:r>
              <a:rPr lang="en-US" sz="2600" b="1" dirty="0"/>
              <a:t>Must comply with Americans with Disabilities Act.</a:t>
            </a:r>
          </a:p>
          <a:p>
            <a:pPr lvl="1"/>
            <a:r>
              <a:rPr lang="en-US" dirty="0"/>
              <a:t>Must provide equal access to transportation by AFN.</a:t>
            </a:r>
          </a:p>
          <a:p>
            <a:r>
              <a:rPr lang="en-US" sz="2600" b="1" dirty="0"/>
              <a:t>Must comply with Civil Rights Act.</a:t>
            </a:r>
          </a:p>
          <a:p>
            <a:pPr lvl="1"/>
            <a:r>
              <a:rPr lang="en-US" dirty="0"/>
              <a:t>Prohibits discrimination by entities receiving federal financial assistance (including public transportation).</a:t>
            </a:r>
          </a:p>
          <a:p>
            <a:pPr lvl="0"/>
            <a:endParaRPr lang="en-US" sz="2400" dirty="0"/>
          </a:p>
        </p:txBody>
      </p:sp>
    </p:spTree>
    <p:extLst>
      <p:ext uri="{BB962C8B-B14F-4D97-AF65-F5344CB8AC3E}">
        <p14:creationId xmlns:p14="http://schemas.microsoft.com/office/powerpoint/2010/main" val="13232471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CE16C772FBBB44BF3E9CC483CEE847" ma:contentTypeVersion="11" ma:contentTypeDescription="Create a new document." ma:contentTypeScope="" ma:versionID="50807018a9c9cd9ae2a008e94c984854">
  <xsd:schema xmlns:xsd="http://www.w3.org/2001/XMLSchema" xmlns:xs="http://www.w3.org/2001/XMLSchema" xmlns:p="http://schemas.microsoft.com/office/2006/metadata/properties" xmlns:ns2="e6ee0fbe-2031-44c4-ac0e-89a619297f0f" xmlns:ns3="e41d01da-045b-48b7-97b2-6b81a2961d55" targetNamespace="http://schemas.microsoft.com/office/2006/metadata/properties" ma:root="true" ma:fieldsID="87da915f3188f15f56c532b3cdf31598" ns2:_="" ns3:_="">
    <xsd:import namespace="e6ee0fbe-2031-44c4-ac0e-89a619297f0f"/>
    <xsd:import namespace="e41d01da-045b-48b7-97b2-6b81a2961d5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Comments"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ee0fbe-2031-44c4-ac0e-89a619297f0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Comments" ma:index="12" nillable="true" ma:displayName="Comments" ma:default="Add comment here" ma:description="archived version" ma:internalName="Comments">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1d01da-045b-48b7-97b2-6b81a2961d5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omments xmlns="e6ee0fbe-2031-44c4-ac0e-89a619297f0f">Ready for Corinne review</Comment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614C68-3B58-4498-9A75-927ED30A53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ee0fbe-2031-44c4-ac0e-89a619297f0f"/>
    <ds:schemaRef ds:uri="e41d01da-045b-48b7-97b2-6b81a2961d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08945A-6A13-4463-9D92-ED26E3CB9441}">
  <ds:schemaRefs>
    <ds:schemaRef ds:uri="e6ee0fbe-2031-44c4-ac0e-89a619297f0f"/>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e41d01da-045b-48b7-97b2-6b81a2961d55"/>
    <ds:schemaRef ds:uri="http://schemas.microsoft.com/office/2006/metadata/propertie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B81A2B64-A846-441F-A2AA-C5B6929387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2671</TotalTime>
  <Words>4668</Words>
  <Application>Microsoft Office PowerPoint</Application>
  <PresentationFormat>On-screen Show (4:3)</PresentationFormat>
  <Paragraphs>586</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Arial Black</vt:lpstr>
      <vt:lpstr>Calibri</vt:lpstr>
      <vt:lpstr>Calibri Light</vt:lpstr>
      <vt:lpstr>Symbol</vt:lpstr>
      <vt:lpstr>Times New Roman</vt:lpstr>
      <vt:lpstr>Wingdings</vt:lpstr>
      <vt:lpstr>Office Theme</vt:lpstr>
      <vt:lpstr>Emergency Training  for Bay Area  Paratransit Drivers </vt:lpstr>
      <vt:lpstr>TRAINING AGENDA</vt:lpstr>
      <vt:lpstr>Welcome  Introductions Overview</vt:lpstr>
      <vt:lpstr>OVERVIEW:What is the Bay Area UASI?</vt:lpstr>
      <vt:lpstr>Bay Area UASI Member Jurisdictions </vt:lpstr>
      <vt:lpstr>Bay Area UASI 2019  Critical Transportation Project </vt:lpstr>
      <vt:lpstr>Paratransit Driver  Training Purpose, Objectives</vt:lpstr>
      <vt:lpstr>Emergency Planning Assumptions</vt:lpstr>
      <vt:lpstr>Emergency Planning Assumptions</vt:lpstr>
      <vt:lpstr>Emergency Planning Assumptions</vt:lpstr>
      <vt:lpstr>Emergency Planning Assumptions</vt:lpstr>
      <vt:lpstr>Emergency Planning Assumptions</vt:lpstr>
      <vt:lpstr>Emergency Planning Assumptions</vt:lpstr>
      <vt:lpstr>Emergency Response</vt:lpstr>
      <vt:lpstr>Emergency Response</vt:lpstr>
      <vt:lpstr>Emergency Response</vt:lpstr>
      <vt:lpstr>Emergency Response</vt:lpstr>
      <vt:lpstr>Emergency Response</vt:lpstr>
      <vt:lpstr>Emergency Response</vt:lpstr>
      <vt:lpstr>Emergency Response</vt:lpstr>
      <vt:lpstr>Long-Term Recovery</vt:lpstr>
      <vt:lpstr>Long-Term Recovery</vt:lpstr>
      <vt:lpstr>Long-Term Recovery</vt:lpstr>
      <vt:lpstr>Long-Term Recovery</vt:lpstr>
      <vt:lpstr>Long-Term Recovery</vt:lpstr>
      <vt:lpstr>Personal, Family Preparedness</vt:lpstr>
      <vt:lpstr>UNIT 3 </vt:lpstr>
      <vt:lpstr>Evacuation Planning</vt:lpstr>
      <vt:lpstr>Family Reunification</vt:lpstr>
      <vt:lpstr>Additional Preparedness Resources  </vt:lpstr>
      <vt:lpstr>Discussion, Q/A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Training  for Bay Area  Paratransit Drivers</dc:title>
  <dc:creator>Roseann Cordelli</dc:creator>
  <cp:lastModifiedBy>moya.shpuntoff</cp:lastModifiedBy>
  <cp:revision>143</cp:revision>
  <dcterms:created xsi:type="dcterms:W3CDTF">2019-10-29T12:01:24Z</dcterms:created>
  <dcterms:modified xsi:type="dcterms:W3CDTF">2021-04-13T01:45:58Z</dcterms:modified>
</cp:coreProperties>
</file>