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12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83772" y="563959"/>
            <a:ext cx="7290854" cy="62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7A9798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7A9798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7A9798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7A9798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2683" y="7385184"/>
            <a:ext cx="9453245" cy="8255"/>
          </a:xfrm>
          <a:custGeom>
            <a:avLst/>
            <a:gdLst/>
            <a:ahLst/>
            <a:cxnLst/>
            <a:rect l="l" t="t" r="r" b="b"/>
            <a:pathLst>
              <a:path w="9453245" h="8254">
                <a:moveTo>
                  <a:pt x="0" y="8190"/>
                </a:moveTo>
                <a:lnTo>
                  <a:pt x="9453032" y="8190"/>
                </a:lnTo>
                <a:lnTo>
                  <a:pt x="9453032" y="0"/>
                </a:lnTo>
                <a:lnTo>
                  <a:pt x="0" y="0"/>
                </a:lnTo>
                <a:lnTo>
                  <a:pt x="0" y="8190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2683" y="1707323"/>
            <a:ext cx="9453245" cy="5346700"/>
          </a:xfrm>
          <a:custGeom>
            <a:avLst/>
            <a:gdLst/>
            <a:ahLst/>
            <a:cxnLst/>
            <a:rect l="l" t="t" r="r" b="b"/>
            <a:pathLst>
              <a:path w="9453245" h="5346700">
                <a:moveTo>
                  <a:pt x="0" y="5346514"/>
                </a:moveTo>
                <a:lnTo>
                  <a:pt x="9453032" y="5346514"/>
                </a:lnTo>
                <a:lnTo>
                  <a:pt x="9453032" y="0"/>
                </a:lnTo>
                <a:lnTo>
                  <a:pt x="0" y="0"/>
                </a:lnTo>
                <a:lnTo>
                  <a:pt x="0" y="5346514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9423" y="7053838"/>
            <a:ext cx="9446895" cy="331470"/>
          </a:xfrm>
          <a:custGeom>
            <a:avLst/>
            <a:gdLst/>
            <a:ahLst/>
            <a:cxnLst/>
            <a:rect l="l" t="t" r="r" b="b"/>
            <a:pathLst>
              <a:path w="9446895" h="331470">
                <a:moveTo>
                  <a:pt x="9446514" y="0"/>
                </a:moveTo>
                <a:lnTo>
                  <a:pt x="0" y="0"/>
                </a:lnTo>
                <a:lnTo>
                  <a:pt x="0" y="331347"/>
                </a:lnTo>
                <a:lnTo>
                  <a:pt x="9446514" y="331347"/>
                </a:lnTo>
                <a:lnTo>
                  <a:pt x="9446514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2683" y="382286"/>
            <a:ext cx="9446895" cy="7007859"/>
          </a:xfrm>
          <a:custGeom>
            <a:avLst/>
            <a:gdLst/>
            <a:ahLst/>
            <a:cxnLst/>
            <a:rect l="l" t="t" r="r" b="b"/>
            <a:pathLst>
              <a:path w="9446895" h="7007859">
                <a:moveTo>
                  <a:pt x="0" y="0"/>
                </a:moveTo>
                <a:lnTo>
                  <a:pt x="9446513" y="0"/>
                </a:lnTo>
                <a:lnTo>
                  <a:pt x="9446513" y="7007825"/>
                </a:lnTo>
                <a:lnTo>
                  <a:pt x="0" y="7007825"/>
                </a:lnTo>
                <a:lnTo>
                  <a:pt x="0" y="0"/>
                </a:lnTo>
                <a:close/>
              </a:path>
            </a:pathLst>
          </a:custGeom>
          <a:ln w="10192">
            <a:solidFill>
              <a:srgbClr val="7A97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02683" y="1582487"/>
            <a:ext cx="9446895" cy="0"/>
          </a:xfrm>
          <a:custGeom>
            <a:avLst/>
            <a:gdLst/>
            <a:ahLst/>
            <a:cxnLst/>
            <a:rect l="l" t="t" r="r" b="b"/>
            <a:pathLst>
              <a:path w="9446895">
                <a:moveTo>
                  <a:pt x="0" y="0"/>
                </a:moveTo>
                <a:lnTo>
                  <a:pt x="9446513" y="1"/>
                </a:lnTo>
              </a:path>
            </a:pathLst>
          </a:custGeom>
          <a:ln w="10195">
            <a:solidFill>
              <a:srgbClr val="7A97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703229" y="1239214"/>
            <a:ext cx="652145" cy="652780"/>
          </a:xfrm>
          <a:custGeom>
            <a:avLst/>
            <a:gdLst/>
            <a:ahLst/>
            <a:cxnLst/>
            <a:rect l="l" t="t" r="r" b="b"/>
            <a:pathLst>
              <a:path w="652145" h="652780">
                <a:moveTo>
                  <a:pt x="651929" y="326250"/>
                </a:moveTo>
                <a:lnTo>
                  <a:pt x="648398" y="278041"/>
                </a:lnTo>
                <a:lnTo>
                  <a:pt x="638124" y="232029"/>
                </a:lnTo>
                <a:lnTo>
                  <a:pt x="621639" y="188709"/>
                </a:lnTo>
                <a:lnTo>
                  <a:pt x="599414" y="148602"/>
                </a:lnTo>
                <a:lnTo>
                  <a:pt x="571982" y="112204"/>
                </a:lnTo>
                <a:lnTo>
                  <a:pt x="539826" y="80022"/>
                </a:lnTo>
                <a:lnTo>
                  <a:pt x="503453" y="52565"/>
                </a:lnTo>
                <a:lnTo>
                  <a:pt x="463384" y="30327"/>
                </a:lnTo>
                <a:lnTo>
                  <a:pt x="420103" y="13817"/>
                </a:lnTo>
                <a:lnTo>
                  <a:pt x="374129" y="3543"/>
                </a:lnTo>
                <a:lnTo>
                  <a:pt x="325970" y="0"/>
                </a:lnTo>
                <a:lnTo>
                  <a:pt x="277799" y="3543"/>
                </a:lnTo>
                <a:lnTo>
                  <a:pt x="231825" y="13817"/>
                </a:lnTo>
                <a:lnTo>
                  <a:pt x="188544" y="30327"/>
                </a:lnTo>
                <a:lnTo>
                  <a:pt x="148475" y="52565"/>
                </a:lnTo>
                <a:lnTo>
                  <a:pt x="112102" y="80022"/>
                </a:lnTo>
                <a:lnTo>
                  <a:pt x="79946" y="112204"/>
                </a:lnTo>
                <a:lnTo>
                  <a:pt x="52514" y="148602"/>
                </a:lnTo>
                <a:lnTo>
                  <a:pt x="30289" y="188709"/>
                </a:lnTo>
                <a:lnTo>
                  <a:pt x="13804" y="232029"/>
                </a:lnTo>
                <a:lnTo>
                  <a:pt x="3530" y="278041"/>
                </a:lnTo>
                <a:lnTo>
                  <a:pt x="0" y="326250"/>
                </a:lnTo>
                <a:lnTo>
                  <a:pt x="3530" y="374459"/>
                </a:lnTo>
                <a:lnTo>
                  <a:pt x="13804" y="420471"/>
                </a:lnTo>
                <a:lnTo>
                  <a:pt x="30289" y="463791"/>
                </a:lnTo>
                <a:lnTo>
                  <a:pt x="52514" y="503897"/>
                </a:lnTo>
                <a:lnTo>
                  <a:pt x="79946" y="540296"/>
                </a:lnTo>
                <a:lnTo>
                  <a:pt x="112102" y="572477"/>
                </a:lnTo>
                <a:lnTo>
                  <a:pt x="148475" y="599935"/>
                </a:lnTo>
                <a:lnTo>
                  <a:pt x="188544" y="622185"/>
                </a:lnTo>
                <a:lnTo>
                  <a:pt x="231825" y="638683"/>
                </a:lnTo>
                <a:lnTo>
                  <a:pt x="277799" y="648970"/>
                </a:lnTo>
                <a:lnTo>
                  <a:pt x="325970" y="652500"/>
                </a:lnTo>
                <a:lnTo>
                  <a:pt x="374129" y="648970"/>
                </a:lnTo>
                <a:lnTo>
                  <a:pt x="420103" y="638683"/>
                </a:lnTo>
                <a:lnTo>
                  <a:pt x="463384" y="622185"/>
                </a:lnTo>
                <a:lnTo>
                  <a:pt x="503453" y="599935"/>
                </a:lnTo>
                <a:lnTo>
                  <a:pt x="539826" y="572477"/>
                </a:lnTo>
                <a:lnTo>
                  <a:pt x="571982" y="540296"/>
                </a:lnTo>
                <a:lnTo>
                  <a:pt x="599414" y="503897"/>
                </a:lnTo>
                <a:lnTo>
                  <a:pt x="621639" y="463791"/>
                </a:lnTo>
                <a:lnTo>
                  <a:pt x="638124" y="420471"/>
                </a:lnTo>
                <a:lnTo>
                  <a:pt x="648398" y="374459"/>
                </a:lnTo>
                <a:lnTo>
                  <a:pt x="651929" y="32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77153" y="1313535"/>
            <a:ext cx="504190" cy="504190"/>
          </a:xfrm>
          <a:custGeom>
            <a:avLst/>
            <a:gdLst/>
            <a:ahLst/>
            <a:cxnLst/>
            <a:rect l="l" t="t" r="r" b="b"/>
            <a:pathLst>
              <a:path w="504189" h="504189">
                <a:moveTo>
                  <a:pt x="250676" y="0"/>
                </a:moveTo>
                <a:lnTo>
                  <a:pt x="199953" y="5079"/>
                </a:lnTo>
                <a:lnTo>
                  <a:pt x="152709" y="20319"/>
                </a:lnTo>
                <a:lnTo>
                  <a:pt x="110026" y="44450"/>
                </a:lnTo>
                <a:lnTo>
                  <a:pt x="72904" y="74929"/>
                </a:lnTo>
                <a:lnTo>
                  <a:pt x="42326" y="113029"/>
                </a:lnTo>
                <a:lnTo>
                  <a:pt x="19295" y="156210"/>
                </a:lnTo>
                <a:lnTo>
                  <a:pt x="4846" y="203200"/>
                </a:lnTo>
                <a:lnTo>
                  <a:pt x="0" y="254000"/>
                </a:lnTo>
                <a:lnTo>
                  <a:pt x="1437" y="279400"/>
                </a:lnTo>
                <a:lnTo>
                  <a:pt x="11732" y="328929"/>
                </a:lnTo>
                <a:lnTo>
                  <a:pt x="31060" y="373379"/>
                </a:lnTo>
                <a:lnTo>
                  <a:pt x="58388" y="414019"/>
                </a:lnTo>
                <a:lnTo>
                  <a:pt x="92711" y="448310"/>
                </a:lnTo>
                <a:lnTo>
                  <a:pt x="133049" y="474979"/>
                </a:lnTo>
                <a:lnTo>
                  <a:pt x="178398" y="494029"/>
                </a:lnTo>
                <a:lnTo>
                  <a:pt x="227680" y="504189"/>
                </a:lnTo>
                <a:lnTo>
                  <a:pt x="253417" y="504189"/>
                </a:lnTo>
                <a:lnTo>
                  <a:pt x="279140" y="502919"/>
                </a:lnTo>
                <a:lnTo>
                  <a:pt x="304139" y="499110"/>
                </a:lnTo>
                <a:lnTo>
                  <a:pt x="328267" y="492760"/>
                </a:lnTo>
                <a:lnTo>
                  <a:pt x="344778" y="486410"/>
                </a:lnTo>
                <a:lnTo>
                  <a:pt x="252502" y="486410"/>
                </a:lnTo>
                <a:lnTo>
                  <a:pt x="228593" y="485139"/>
                </a:lnTo>
                <a:lnTo>
                  <a:pt x="182907" y="476250"/>
                </a:lnTo>
                <a:lnTo>
                  <a:pt x="140907" y="458469"/>
                </a:lnTo>
                <a:lnTo>
                  <a:pt x="103555" y="433069"/>
                </a:lnTo>
                <a:lnTo>
                  <a:pt x="71789" y="401319"/>
                </a:lnTo>
                <a:lnTo>
                  <a:pt x="46537" y="364489"/>
                </a:lnTo>
                <a:lnTo>
                  <a:pt x="28738" y="322579"/>
                </a:lnTo>
                <a:lnTo>
                  <a:pt x="19339" y="276860"/>
                </a:lnTo>
                <a:lnTo>
                  <a:pt x="18147" y="251460"/>
                </a:lnTo>
                <a:lnTo>
                  <a:pt x="19248" y="228600"/>
                </a:lnTo>
                <a:lnTo>
                  <a:pt x="28472" y="182879"/>
                </a:lnTo>
                <a:lnTo>
                  <a:pt x="46118" y="140969"/>
                </a:lnTo>
                <a:lnTo>
                  <a:pt x="71238" y="104139"/>
                </a:lnTo>
                <a:lnTo>
                  <a:pt x="102889" y="72389"/>
                </a:lnTo>
                <a:lnTo>
                  <a:pt x="140136" y="46989"/>
                </a:lnTo>
                <a:lnTo>
                  <a:pt x="182050" y="29210"/>
                </a:lnTo>
                <a:lnTo>
                  <a:pt x="227684" y="19050"/>
                </a:lnTo>
                <a:lnTo>
                  <a:pt x="251589" y="17779"/>
                </a:lnTo>
                <a:lnTo>
                  <a:pt x="345058" y="17779"/>
                </a:lnTo>
                <a:lnTo>
                  <a:pt x="325694" y="11429"/>
                </a:lnTo>
                <a:lnTo>
                  <a:pt x="301473" y="5079"/>
                </a:lnTo>
                <a:lnTo>
                  <a:pt x="276412" y="1269"/>
                </a:lnTo>
                <a:lnTo>
                  <a:pt x="250676" y="0"/>
                </a:lnTo>
                <a:close/>
              </a:path>
              <a:path w="504189" h="504189">
                <a:moveTo>
                  <a:pt x="345058" y="17779"/>
                </a:moveTo>
                <a:lnTo>
                  <a:pt x="251589" y="17779"/>
                </a:lnTo>
                <a:lnTo>
                  <a:pt x="275499" y="19050"/>
                </a:lnTo>
                <a:lnTo>
                  <a:pt x="298740" y="22860"/>
                </a:lnTo>
                <a:lnTo>
                  <a:pt x="342706" y="36829"/>
                </a:lnTo>
                <a:lnTo>
                  <a:pt x="382501" y="58419"/>
                </a:lnTo>
                <a:lnTo>
                  <a:pt x="417177" y="86360"/>
                </a:lnTo>
                <a:lnTo>
                  <a:pt x="445803" y="120650"/>
                </a:lnTo>
                <a:lnTo>
                  <a:pt x="467446" y="161289"/>
                </a:lnTo>
                <a:lnTo>
                  <a:pt x="481163" y="204469"/>
                </a:lnTo>
                <a:lnTo>
                  <a:pt x="485940" y="251460"/>
                </a:lnTo>
                <a:lnTo>
                  <a:pt x="485941" y="254000"/>
                </a:lnTo>
                <a:lnTo>
                  <a:pt x="484845" y="275589"/>
                </a:lnTo>
                <a:lnTo>
                  <a:pt x="475621" y="321310"/>
                </a:lnTo>
                <a:lnTo>
                  <a:pt x="457974" y="363219"/>
                </a:lnTo>
                <a:lnTo>
                  <a:pt x="432855" y="401319"/>
                </a:lnTo>
                <a:lnTo>
                  <a:pt x="401204" y="433069"/>
                </a:lnTo>
                <a:lnTo>
                  <a:pt x="363956" y="458469"/>
                </a:lnTo>
                <a:lnTo>
                  <a:pt x="322042" y="476250"/>
                </a:lnTo>
                <a:lnTo>
                  <a:pt x="276409" y="485139"/>
                </a:lnTo>
                <a:lnTo>
                  <a:pt x="252502" y="486410"/>
                </a:lnTo>
                <a:lnTo>
                  <a:pt x="344778" y="486410"/>
                </a:lnTo>
                <a:lnTo>
                  <a:pt x="394067" y="461010"/>
                </a:lnTo>
                <a:lnTo>
                  <a:pt x="431189" y="430529"/>
                </a:lnTo>
                <a:lnTo>
                  <a:pt x="461766" y="392429"/>
                </a:lnTo>
                <a:lnTo>
                  <a:pt x="484797" y="349250"/>
                </a:lnTo>
                <a:lnTo>
                  <a:pt x="499247" y="302260"/>
                </a:lnTo>
                <a:lnTo>
                  <a:pt x="504093" y="251460"/>
                </a:lnTo>
                <a:lnTo>
                  <a:pt x="502655" y="226060"/>
                </a:lnTo>
                <a:lnTo>
                  <a:pt x="492361" y="176529"/>
                </a:lnTo>
                <a:lnTo>
                  <a:pt x="473033" y="130810"/>
                </a:lnTo>
                <a:lnTo>
                  <a:pt x="445705" y="91439"/>
                </a:lnTo>
                <a:lnTo>
                  <a:pt x="411382" y="57150"/>
                </a:lnTo>
                <a:lnTo>
                  <a:pt x="371044" y="30479"/>
                </a:lnTo>
                <a:lnTo>
                  <a:pt x="348931" y="19050"/>
                </a:lnTo>
                <a:lnTo>
                  <a:pt x="345058" y="17779"/>
                </a:lnTo>
                <a:close/>
              </a:path>
              <a:path w="504189" h="504189">
                <a:moveTo>
                  <a:pt x="252502" y="36829"/>
                </a:moveTo>
                <a:lnTo>
                  <a:pt x="208973" y="40639"/>
                </a:lnTo>
                <a:lnTo>
                  <a:pt x="168428" y="53339"/>
                </a:lnTo>
                <a:lnTo>
                  <a:pt x="131715" y="73660"/>
                </a:lnTo>
                <a:lnTo>
                  <a:pt x="99706" y="99060"/>
                </a:lnTo>
                <a:lnTo>
                  <a:pt x="73280" y="130810"/>
                </a:lnTo>
                <a:lnTo>
                  <a:pt x="53308" y="167639"/>
                </a:lnTo>
                <a:lnTo>
                  <a:pt x="40650" y="208279"/>
                </a:lnTo>
                <a:lnTo>
                  <a:pt x="36236" y="251460"/>
                </a:lnTo>
                <a:lnTo>
                  <a:pt x="36235" y="254000"/>
                </a:lnTo>
                <a:lnTo>
                  <a:pt x="37241" y="274319"/>
                </a:lnTo>
                <a:lnTo>
                  <a:pt x="45744" y="316229"/>
                </a:lnTo>
                <a:lnTo>
                  <a:pt x="62014" y="355600"/>
                </a:lnTo>
                <a:lnTo>
                  <a:pt x="85190" y="389889"/>
                </a:lnTo>
                <a:lnTo>
                  <a:pt x="114401" y="419100"/>
                </a:lnTo>
                <a:lnTo>
                  <a:pt x="148767" y="441960"/>
                </a:lnTo>
                <a:lnTo>
                  <a:pt x="187417" y="458469"/>
                </a:lnTo>
                <a:lnTo>
                  <a:pt x="229506" y="467360"/>
                </a:lnTo>
                <a:lnTo>
                  <a:pt x="251589" y="468629"/>
                </a:lnTo>
                <a:lnTo>
                  <a:pt x="273677" y="467360"/>
                </a:lnTo>
                <a:lnTo>
                  <a:pt x="295120" y="464819"/>
                </a:lnTo>
                <a:lnTo>
                  <a:pt x="315818" y="458469"/>
                </a:lnTo>
                <a:lnTo>
                  <a:pt x="335664" y="452119"/>
                </a:lnTo>
                <a:lnTo>
                  <a:pt x="338363" y="450850"/>
                </a:lnTo>
                <a:lnTo>
                  <a:pt x="250676" y="450850"/>
                </a:lnTo>
                <a:lnTo>
                  <a:pt x="230419" y="449579"/>
                </a:lnTo>
                <a:lnTo>
                  <a:pt x="191927" y="440689"/>
                </a:lnTo>
                <a:lnTo>
                  <a:pt x="156626" y="425450"/>
                </a:lnTo>
                <a:lnTo>
                  <a:pt x="111276" y="391160"/>
                </a:lnTo>
                <a:lnTo>
                  <a:pt x="77491" y="345439"/>
                </a:lnTo>
                <a:lnTo>
                  <a:pt x="62750" y="309879"/>
                </a:lnTo>
                <a:lnTo>
                  <a:pt x="55143" y="271779"/>
                </a:lnTo>
                <a:lnTo>
                  <a:pt x="54259" y="251460"/>
                </a:lnTo>
                <a:lnTo>
                  <a:pt x="55420" y="231139"/>
                </a:lnTo>
                <a:lnTo>
                  <a:pt x="63549" y="191769"/>
                </a:lnTo>
                <a:lnTo>
                  <a:pt x="88757" y="140969"/>
                </a:lnTo>
                <a:lnTo>
                  <a:pt x="127248" y="99060"/>
                </a:lnTo>
                <a:lnTo>
                  <a:pt x="158941" y="77469"/>
                </a:lnTo>
                <a:lnTo>
                  <a:pt x="194499" y="63500"/>
                </a:lnTo>
                <a:lnTo>
                  <a:pt x="233147" y="55879"/>
                </a:lnTo>
                <a:lnTo>
                  <a:pt x="253417" y="54610"/>
                </a:lnTo>
                <a:lnTo>
                  <a:pt x="339174" y="54610"/>
                </a:lnTo>
                <a:lnTo>
                  <a:pt x="336482" y="53339"/>
                </a:lnTo>
                <a:lnTo>
                  <a:pt x="316675" y="45719"/>
                </a:lnTo>
                <a:lnTo>
                  <a:pt x="296009" y="40639"/>
                </a:lnTo>
                <a:lnTo>
                  <a:pt x="274586" y="38100"/>
                </a:lnTo>
                <a:lnTo>
                  <a:pt x="252502" y="36829"/>
                </a:lnTo>
                <a:close/>
              </a:path>
              <a:path w="504189" h="504189">
                <a:moveTo>
                  <a:pt x="339174" y="54610"/>
                </a:moveTo>
                <a:lnTo>
                  <a:pt x="253417" y="54610"/>
                </a:lnTo>
                <a:lnTo>
                  <a:pt x="273673" y="55879"/>
                </a:lnTo>
                <a:lnTo>
                  <a:pt x="293277" y="58419"/>
                </a:lnTo>
                <a:lnTo>
                  <a:pt x="330258" y="71119"/>
                </a:lnTo>
                <a:lnTo>
                  <a:pt x="378847" y="100329"/>
                </a:lnTo>
                <a:lnTo>
                  <a:pt x="405502" y="128269"/>
                </a:lnTo>
                <a:lnTo>
                  <a:pt x="434816" y="176529"/>
                </a:lnTo>
                <a:lnTo>
                  <a:pt x="446086" y="213360"/>
                </a:lnTo>
                <a:lnTo>
                  <a:pt x="449834" y="254000"/>
                </a:lnTo>
                <a:lnTo>
                  <a:pt x="448673" y="274319"/>
                </a:lnTo>
                <a:lnTo>
                  <a:pt x="440543" y="312419"/>
                </a:lnTo>
                <a:lnTo>
                  <a:pt x="425344" y="347979"/>
                </a:lnTo>
                <a:lnTo>
                  <a:pt x="403849" y="379729"/>
                </a:lnTo>
                <a:lnTo>
                  <a:pt x="361532" y="417829"/>
                </a:lnTo>
                <a:lnTo>
                  <a:pt x="327806" y="435610"/>
                </a:lnTo>
                <a:lnTo>
                  <a:pt x="290610" y="447039"/>
                </a:lnTo>
                <a:lnTo>
                  <a:pt x="250676" y="450850"/>
                </a:lnTo>
                <a:lnTo>
                  <a:pt x="338363" y="450850"/>
                </a:lnTo>
                <a:lnTo>
                  <a:pt x="372377" y="431800"/>
                </a:lnTo>
                <a:lnTo>
                  <a:pt x="404385" y="405129"/>
                </a:lnTo>
                <a:lnTo>
                  <a:pt x="430813" y="373379"/>
                </a:lnTo>
                <a:lnTo>
                  <a:pt x="450785" y="336550"/>
                </a:lnTo>
                <a:lnTo>
                  <a:pt x="463443" y="297179"/>
                </a:lnTo>
                <a:lnTo>
                  <a:pt x="467855" y="254000"/>
                </a:lnTo>
                <a:lnTo>
                  <a:pt x="467857" y="251460"/>
                </a:lnTo>
                <a:lnTo>
                  <a:pt x="466851" y="231139"/>
                </a:lnTo>
                <a:lnTo>
                  <a:pt x="458349" y="189229"/>
                </a:lnTo>
                <a:lnTo>
                  <a:pt x="442079" y="149860"/>
                </a:lnTo>
                <a:lnTo>
                  <a:pt x="418903" y="115569"/>
                </a:lnTo>
                <a:lnTo>
                  <a:pt x="389691" y="86360"/>
                </a:lnTo>
                <a:lnTo>
                  <a:pt x="355325" y="62229"/>
                </a:lnTo>
                <a:lnTo>
                  <a:pt x="339174" y="54610"/>
                </a:lnTo>
                <a:close/>
              </a:path>
            </a:pathLst>
          </a:custGeom>
          <a:solidFill>
            <a:srgbClr val="7A97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8345" y="563959"/>
            <a:ext cx="5461708" cy="62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7A9798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7480" y="1760916"/>
            <a:ext cx="8046084" cy="2559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shelton@bayareametro.go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sax@wid.org" TargetMode="External"/><Relationship Id="rId4" Type="http://schemas.openxmlformats.org/officeDocument/2006/relationships/hyperlink" Target="mailto:sisrael@bayareametro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uc.ca.gov/tncacces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683" y="7388686"/>
            <a:ext cx="9453245" cy="5080"/>
          </a:xfrm>
          <a:custGeom>
            <a:avLst/>
            <a:gdLst/>
            <a:ahLst/>
            <a:cxnLst/>
            <a:rect l="l" t="t" r="r" b="b"/>
            <a:pathLst>
              <a:path w="9453245" h="5079">
                <a:moveTo>
                  <a:pt x="0" y="4688"/>
                </a:moveTo>
                <a:lnTo>
                  <a:pt x="9453032" y="4688"/>
                </a:lnTo>
                <a:lnTo>
                  <a:pt x="9453032" y="0"/>
                </a:lnTo>
                <a:lnTo>
                  <a:pt x="0" y="0"/>
                </a:lnTo>
                <a:lnTo>
                  <a:pt x="0" y="4688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6163" y="2907452"/>
            <a:ext cx="9459595" cy="4481830"/>
            <a:chOff x="296163" y="2907452"/>
            <a:chExt cx="9459595" cy="4481830"/>
          </a:xfrm>
        </p:grpSpPr>
        <p:sp>
          <p:nvSpPr>
            <p:cNvPr id="4" name="object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2683" y="2907452"/>
              <a:ext cx="9453245" cy="4150360"/>
            </a:xfrm>
            <a:custGeom>
              <a:avLst/>
              <a:gdLst/>
              <a:ahLst/>
              <a:cxnLst/>
              <a:rect l="l" t="t" r="r" b="b"/>
              <a:pathLst>
                <a:path w="9453245" h="4150359">
                  <a:moveTo>
                    <a:pt x="0" y="4149886"/>
                  </a:moveTo>
                  <a:lnTo>
                    <a:pt x="9453032" y="4149886"/>
                  </a:lnTo>
                  <a:lnTo>
                    <a:pt x="9453032" y="0"/>
                  </a:lnTo>
                  <a:lnTo>
                    <a:pt x="0" y="0"/>
                  </a:lnTo>
                  <a:lnTo>
                    <a:pt x="0" y="4149886"/>
                  </a:lnTo>
                  <a:close/>
                </a:path>
              </a:pathLst>
            </a:custGeom>
            <a:solidFill>
              <a:srgbClr val="C5D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6163" y="7057338"/>
              <a:ext cx="9446895" cy="331470"/>
            </a:xfrm>
            <a:custGeom>
              <a:avLst/>
              <a:gdLst/>
              <a:ahLst/>
              <a:cxnLst/>
              <a:rect l="l" t="t" r="r" b="b"/>
              <a:pathLst>
                <a:path w="9446895" h="331470">
                  <a:moveTo>
                    <a:pt x="9446514" y="0"/>
                  </a:moveTo>
                  <a:lnTo>
                    <a:pt x="0" y="0"/>
                  </a:lnTo>
                  <a:lnTo>
                    <a:pt x="0" y="331347"/>
                  </a:lnTo>
                  <a:lnTo>
                    <a:pt x="9446514" y="331347"/>
                  </a:lnTo>
                  <a:lnTo>
                    <a:pt x="9446514" y="0"/>
                  </a:lnTo>
                  <a:close/>
                </a:path>
              </a:pathLst>
            </a:custGeom>
            <a:solidFill>
              <a:srgbClr val="8CA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7587" y="373927"/>
            <a:ext cx="9457055" cy="7018020"/>
            <a:chOff x="297587" y="373927"/>
            <a:chExt cx="9457055" cy="7018020"/>
          </a:xfrm>
        </p:grpSpPr>
        <p:sp>
          <p:nvSpPr>
            <p:cNvPr id="7" name="object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5942" y="2806316"/>
              <a:ext cx="9446895" cy="0"/>
            </a:xfrm>
            <a:custGeom>
              <a:avLst/>
              <a:gdLst/>
              <a:ahLst/>
              <a:cxnLst/>
              <a:rect l="l" t="t" r="r" b="b"/>
              <a:pathLst>
                <a:path w="9446895">
                  <a:moveTo>
                    <a:pt x="0" y="0"/>
                  </a:moveTo>
                  <a:lnTo>
                    <a:pt x="9446513" y="1"/>
                  </a:lnTo>
                </a:path>
              </a:pathLst>
            </a:custGeom>
            <a:ln w="12228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2683" y="379023"/>
              <a:ext cx="9446895" cy="7007859"/>
            </a:xfrm>
            <a:custGeom>
              <a:avLst/>
              <a:gdLst/>
              <a:ahLst/>
              <a:cxnLst/>
              <a:rect l="l" t="t" r="r" b="b"/>
              <a:pathLst>
                <a:path w="9446895" h="7007859">
                  <a:moveTo>
                    <a:pt x="0" y="0"/>
                  </a:moveTo>
                  <a:lnTo>
                    <a:pt x="9446513" y="0"/>
                  </a:lnTo>
                  <a:lnTo>
                    <a:pt x="9446513" y="7007825"/>
                  </a:lnTo>
                  <a:lnTo>
                    <a:pt x="0" y="7007825"/>
                  </a:lnTo>
                  <a:lnTo>
                    <a:pt x="0" y="0"/>
                  </a:lnTo>
                  <a:close/>
                </a:path>
              </a:pathLst>
            </a:custGeom>
            <a:ln w="10192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03229" y="2480068"/>
              <a:ext cx="652145" cy="652780"/>
            </a:xfrm>
            <a:custGeom>
              <a:avLst/>
              <a:gdLst/>
              <a:ahLst/>
              <a:cxnLst/>
              <a:rect l="l" t="t" r="r" b="b"/>
              <a:pathLst>
                <a:path w="652145" h="652780">
                  <a:moveTo>
                    <a:pt x="651929" y="326250"/>
                  </a:moveTo>
                  <a:lnTo>
                    <a:pt x="648398" y="278041"/>
                  </a:lnTo>
                  <a:lnTo>
                    <a:pt x="638124" y="232029"/>
                  </a:lnTo>
                  <a:lnTo>
                    <a:pt x="621639" y="188722"/>
                  </a:lnTo>
                  <a:lnTo>
                    <a:pt x="599414" y="148602"/>
                  </a:lnTo>
                  <a:lnTo>
                    <a:pt x="571982" y="112204"/>
                  </a:lnTo>
                  <a:lnTo>
                    <a:pt x="539826" y="80022"/>
                  </a:lnTo>
                  <a:lnTo>
                    <a:pt x="503453" y="52565"/>
                  </a:lnTo>
                  <a:lnTo>
                    <a:pt x="463384" y="30327"/>
                  </a:lnTo>
                  <a:lnTo>
                    <a:pt x="420103" y="13817"/>
                  </a:lnTo>
                  <a:lnTo>
                    <a:pt x="374129" y="3543"/>
                  </a:lnTo>
                  <a:lnTo>
                    <a:pt x="325970" y="0"/>
                  </a:lnTo>
                  <a:lnTo>
                    <a:pt x="277799" y="3543"/>
                  </a:lnTo>
                  <a:lnTo>
                    <a:pt x="231825" y="13817"/>
                  </a:lnTo>
                  <a:lnTo>
                    <a:pt x="188544" y="30327"/>
                  </a:lnTo>
                  <a:lnTo>
                    <a:pt x="148475" y="52565"/>
                  </a:lnTo>
                  <a:lnTo>
                    <a:pt x="112102" y="80022"/>
                  </a:lnTo>
                  <a:lnTo>
                    <a:pt x="79946" y="112204"/>
                  </a:lnTo>
                  <a:lnTo>
                    <a:pt x="52514" y="148602"/>
                  </a:lnTo>
                  <a:lnTo>
                    <a:pt x="30289" y="188722"/>
                  </a:lnTo>
                  <a:lnTo>
                    <a:pt x="13804" y="232029"/>
                  </a:lnTo>
                  <a:lnTo>
                    <a:pt x="3530" y="278041"/>
                  </a:lnTo>
                  <a:lnTo>
                    <a:pt x="0" y="326250"/>
                  </a:lnTo>
                  <a:lnTo>
                    <a:pt x="3530" y="374459"/>
                  </a:lnTo>
                  <a:lnTo>
                    <a:pt x="13804" y="420484"/>
                  </a:lnTo>
                  <a:lnTo>
                    <a:pt x="30289" y="463791"/>
                  </a:lnTo>
                  <a:lnTo>
                    <a:pt x="52514" y="503897"/>
                  </a:lnTo>
                  <a:lnTo>
                    <a:pt x="79946" y="540296"/>
                  </a:lnTo>
                  <a:lnTo>
                    <a:pt x="112102" y="572477"/>
                  </a:lnTo>
                  <a:lnTo>
                    <a:pt x="148475" y="599948"/>
                  </a:lnTo>
                  <a:lnTo>
                    <a:pt x="188544" y="622185"/>
                  </a:lnTo>
                  <a:lnTo>
                    <a:pt x="231825" y="638695"/>
                  </a:lnTo>
                  <a:lnTo>
                    <a:pt x="277799" y="648970"/>
                  </a:lnTo>
                  <a:lnTo>
                    <a:pt x="325970" y="652500"/>
                  </a:lnTo>
                  <a:lnTo>
                    <a:pt x="374129" y="648970"/>
                  </a:lnTo>
                  <a:lnTo>
                    <a:pt x="420103" y="638695"/>
                  </a:lnTo>
                  <a:lnTo>
                    <a:pt x="463384" y="622185"/>
                  </a:lnTo>
                  <a:lnTo>
                    <a:pt x="503453" y="599948"/>
                  </a:lnTo>
                  <a:lnTo>
                    <a:pt x="539826" y="572477"/>
                  </a:lnTo>
                  <a:lnTo>
                    <a:pt x="571982" y="540296"/>
                  </a:lnTo>
                  <a:lnTo>
                    <a:pt x="599414" y="503897"/>
                  </a:lnTo>
                  <a:lnTo>
                    <a:pt x="621639" y="463791"/>
                  </a:lnTo>
                  <a:lnTo>
                    <a:pt x="638124" y="420484"/>
                  </a:lnTo>
                  <a:lnTo>
                    <a:pt x="648398" y="374459"/>
                  </a:lnTo>
                  <a:lnTo>
                    <a:pt x="651929" y="326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77153" y="2554390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250676" y="0"/>
                  </a:moveTo>
                  <a:lnTo>
                    <a:pt x="199953" y="5079"/>
                  </a:lnTo>
                  <a:lnTo>
                    <a:pt x="152709" y="20319"/>
                  </a:lnTo>
                  <a:lnTo>
                    <a:pt x="110026" y="44450"/>
                  </a:lnTo>
                  <a:lnTo>
                    <a:pt x="72904" y="74929"/>
                  </a:lnTo>
                  <a:lnTo>
                    <a:pt x="42326" y="113029"/>
                  </a:lnTo>
                  <a:lnTo>
                    <a:pt x="19295" y="156210"/>
                  </a:lnTo>
                  <a:lnTo>
                    <a:pt x="4846" y="203200"/>
                  </a:lnTo>
                  <a:lnTo>
                    <a:pt x="0" y="254000"/>
                  </a:lnTo>
                  <a:lnTo>
                    <a:pt x="1437" y="279400"/>
                  </a:lnTo>
                  <a:lnTo>
                    <a:pt x="11732" y="328929"/>
                  </a:lnTo>
                  <a:lnTo>
                    <a:pt x="31060" y="373379"/>
                  </a:lnTo>
                  <a:lnTo>
                    <a:pt x="58388" y="414019"/>
                  </a:lnTo>
                  <a:lnTo>
                    <a:pt x="92711" y="448310"/>
                  </a:lnTo>
                  <a:lnTo>
                    <a:pt x="133049" y="474979"/>
                  </a:lnTo>
                  <a:lnTo>
                    <a:pt x="178398" y="494029"/>
                  </a:lnTo>
                  <a:lnTo>
                    <a:pt x="227680" y="504189"/>
                  </a:lnTo>
                  <a:lnTo>
                    <a:pt x="253417" y="504189"/>
                  </a:lnTo>
                  <a:lnTo>
                    <a:pt x="279140" y="502919"/>
                  </a:lnTo>
                  <a:lnTo>
                    <a:pt x="304139" y="499110"/>
                  </a:lnTo>
                  <a:lnTo>
                    <a:pt x="328267" y="492760"/>
                  </a:lnTo>
                  <a:lnTo>
                    <a:pt x="344778" y="486410"/>
                  </a:lnTo>
                  <a:lnTo>
                    <a:pt x="252502" y="486410"/>
                  </a:lnTo>
                  <a:lnTo>
                    <a:pt x="228593" y="485139"/>
                  </a:lnTo>
                  <a:lnTo>
                    <a:pt x="182907" y="476250"/>
                  </a:lnTo>
                  <a:lnTo>
                    <a:pt x="140907" y="458469"/>
                  </a:lnTo>
                  <a:lnTo>
                    <a:pt x="103555" y="433069"/>
                  </a:lnTo>
                  <a:lnTo>
                    <a:pt x="71789" y="401319"/>
                  </a:lnTo>
                  <a:lnTo>
                    <a:pt x="46537" y="364489"/>
                  </a:lnTo>
                  <a:lnTo>
                    <a:pt x="28738" y="322579"/>
                  </a:lnTo>
                  <a:lnTo>
                    <a:pt x="19339" y="276860"/>
                  </a:lnTo>
                  <a:lnTo>
                    <a:pt x="18147" y="251460"/>
                  </a:lnTo>
                  <a:lnTo>
                    <a:pt x="19248" y="228600"/>
                  </a:lnTo>
                  <a:lnTo>
                    <a:pt x="28472" y="182879"/>
                  </a:lnTo>
                  <a:lnTo>
                    <a:pt x="46118" y="140969"/>
                  </a:lnTo>
                  <a:lnTo>
                    <a:pt x="71238" y="104139"/>
                  </a:lnTo>
                  <a:lnTo>
                    <a:pt x="102889" y="72389"/>
                  </a:lnTo>
                  <a:lnTo>
                    <a:pt x="140136" y="46989"/>
                  </a:lnTo>
                  <a:lnTo>
                    <a:pt x="182050" y="29210"/>
                  </a:lnTo>
                  <a:lnTo>
                    <a:pt x="227684" y="19050"/>
                  </a:lnTo>
                  <a:lnTo>
                    <a:pt x="251589" y="17779"/>
                  </a:lnTo>
                  <a:lnTo>
                    <a:pt x="345058" y="17779"/>
                  </a:lnTo>
                  <a:lnTo>
                    <a:pt x="325694" y="11429"/>
                  </a:lnTo>
                  <a:lnTo>
                    <a:pt x="301473" y="5079"/>
                  </a:lnTo>
                  <a:lnTo>
                    <a:pt x="276412" y="1269"/>
                  </a:lnTo>
                  <a:lnTo>
                    <a:pt x="250676" y="0"/>
                  </a:lnTo>
                  <a:close/>
                </a:path>
                <a:path w="504189" h="504189">
                  <a:moveTo>
                    <a:pt x="345058" y="17779"/>
                  </a:moveTo>
                  <a:lnTo>
                    <a:pt x="251589" y="17779"/>
                  </a:lnTo>
                  <a:lnTo>
                    <a:pt x="275499" y="19050"/>
                  </a:lnTo>
                  <a:lnTo>
                    <a:pt x="298740" y="22860"/>
                  </a:lnTo>
                  <a:lnTo>
                    <a:pt x="342706" y="36829"/>
                  </a:lnTo>
                  <a:lnTo>
                    <a:pt x="382501" y="58419"/>
                  </a:lnTo>
                  <a:lnTo>
                    <a:pt x="417177" y="86360"/>
                  </a:lnTo>
                  <a:lnTo>
                    <a:pt x="445803" y="120650"/>
                  </a:lnTo>
                  <a:lnTo>
                    <a:pt x="467446" y="161289"/>
                  </a:lnTo>
                  <a:lnTo>
                    <a:pt x="481163" y="204469"/>
                  </a:lnTo>
                  <a:lnTo>
                    <a:pt x="485940" y="251460"/>
                  </a:lnTo>
                  <a:lnTo>
                    <a:pt x="485941" y="254000"/>
                  </a:lnTo>
                  <a:lnTo>
                    <a:pt x="484845" y="275589"/>
                  </a:lnTo>
                  <a:lnTo>
                    <a:pt x="475621" y="321310"/>
                  </a:lnTo>
                  <a:lnTo>
                    <a:pt x="457974" y="363219"/>
                  </a:lnTo>
                  <a:lnTo>
                    <a:pt x="432855" y="401319"/>
                  </a:lnTo>
                  <a:lnTo>
                    <a:pt x="401204" y="433069"/>
                  </a:lnTo>
                  <a:lnTo>
                    <a:pt x="363956" y="458469"/>
                  </a:lnTo>
                  <a:lnTo>
                    <a:pt x="322042" y="476250"/>
                  </a:lnTo>
                  <a:lnTo>
                    <a:pt x="276409" y="485139"/>
                  </a:lnTo>
                  <a:lnTo>
                    <a:pt x="252502" y="486410"/>
                  </a:lnTo>
                  <a:lnTo>
                    <a:pt x="344778" y="486410"/>
                  </a:lnTo>
                  <a:lnTo>
                    <a:pt x="394067" y="461010"/>
                  </a:lnTo>
                  <a:lnTo>
                    <a:pt x="431189" y="430529"/>
                  </a:lnTo>
                  <a:lnTo>
                    <a:pt x="461766" y="392429"/>
                  </a:lnTo>
                  <a:lnTo>
                    <a:pt x="484797" y="349250"/>
                  </a:lnTo>
                  <a:lnTo>
                    <a:pt x="499247" y="302260"/>
                  </a:lnTo>
                  <a:lnTo>
                    <a:pt x="504093" y="251460"/>
                  </a:lnTo>
                  <a:lnTo>
                    <a:pt x="502655" y="226060"/>
                  </a:lnTo>
                  <a:lnTo>
                    <a:pt x="492361" y="176529"/>
                  </a:lnTo>
                  <a:lnTo>
                    <a:pt x="473033" y="130810"/>
                  </a:lnTo>
                  <a:lnTo>
                    <a:pt x="445705" y="91439"/>
                  </a:lnTo>
                  <a:lnTo>
                    <a:pt x="411382" y="57150"/>
                  </a:lnTo>
                  <a:lnTo>
                    <a:pt x="371044" y="30479"/>
                  </a:lnTo>
                  <a:lnTo>
                    <a:pt x="348931" y="19050"/>
                  </a:lnTo>
                  <a:lnTo>
                    <a:pt x="345058" y="17779"/>
                  </a:lnTo>
                  <a:close/>
                </a:path>
                <a:path w="504189" h="504189">
                  <a:moveTo>
                    <a:pt x="252502" y="36829"/>
                  </a:moveTo>
                  <a:lnTo>
                    <a:pt x="208973" y="40639"/>
                  </a:lnTo>
                  <a:lnTo>
                    <a:pt x="168428" y="53339"/>
                  </a:lnTo>
                  <a:lnTo>
                    <a:pt x="131715" y="73660"/>
                  </a:lnTo>
                  <a:lnTo>
                    <a:pt x="99706" y="99060"/>
                  </a:lnTo>
                  <a:lnTo>
                    <a:pt x="73280" y="130810"/>
                  </a:lnTo>
                  <a:lnTo>
                    <a:pt x="53308" y="167639"/>
                  </a:lnTo>
                  <a:lnTo>
                    <a:pt x="40650" y="208279"/>
                  </a:lnTo>
                  <a:lnTo>
                    <a:pt x="36236" y="251460"/>
                  </a:lnTo>
                  <a:lnTo>
                    <a:pt x="36235" y="254000"/>
                  </a:lnTo>
                  <a:lnTo>
                    <a:pt x="37241" y="274319"/>
                  </a:lnTo>
                  <a:lnTo>
                    <a:pt x="45744" y="316229"/>
                  </a:lnTo>
                  <a:lnTo>
                    <a:pt x="62014" y="355600"/>
                  </a:lnTo>
                  <a:lnTo>
                    <a:pt x="85190" y="389889"/>
                  </a:lnTo>
                  <a:lnTo>
                    <a:pt x="114401" y="419100"/>
                  </a:lnTo>
                  <a:lnTo>
                    <a:pt x="148767" y="441960"/>
                  </a:lnTo>
                  <a:lnTo>
                    <a:pt x="187417" y="458469"/>
                  </a:lnTo>
                  <a:lnTo>
                    <a:pt x="229506" y="467360"/>
                  </a:lnTo>
                  <a:lnTo>
                    <a:pt x="251589" y="468629"/>
                  </a:lnTo>
                  <a:lnTo>
                    <a:pt x="273677" y="467360"/>
                  </a:lnTo>
                  <a:lnTo>
                    <a:pt x="295120" y="464819"/>
                  </a:lnTo>
                  <a:lnTo>
                    <a:pt x="315818" y="458469"/>
                  </a:lnTo>
                  <a:lnTo>
                    <a:pt x="335664" y="452119"/>
                  </a:lnTo>
                  <a:lnTo>
                    <a:pt x="338363" y="450850"/>
                  </a:lnTo>
                  <a:lnTo>
                    <a:pt x="250676" y="450850"/>
                  </a:lnTo>
                  <a:lnTo>
                    <a:pt x="230419" y="449579"/>
                  </a:lnTo>
                  <a:lnTo>
                    <a:pt x="191927" y="440689"/>
                  </a:lnTo>
                  <a:lnTo>
                    <a:pt x="156626" y="425450"/>
                  </a:lnTo>
                  <a:lnTo>
                    <a:pt x="111276" y="391160"/>
                  </a:lnTo>
                  <a:lnTo>
                    <a:pt x="77491" y="345439"/>
                  </a:lnTo>
                  <a:lnTo>
                    <a:pt x="62750" y="309879"/>
                  </a:lnTo>
                  <a:lnTo>
                    <a:pt x="55143" y="271779"/>
                  </a:lnTo>
                  <a:lnTo>
                    <a:pt x="54259" y="251460"/>
                  </a:lnTo>
                  <a:lnTo>
                    <a:pt x="55420" y="231139"/>
                  </a:lnTo>
                  <a:lnTo>
                    <a:pt x="63549" y="191769"/>
                  </a:lnTo>
                  <a:lnTo>
                    <a:pt x="88757" y="140969"/>
                  </a:lnTo>
                  <a:lnTo>
                    <a:pt x="127248" y="99060"/>
                  </a:lnTo>
                  <a:lnTo>
                    <a:pt x="158941" y="77469"/>
                  </a:lnTo>
                  <a:lnTo>
                    <a:pt x="194499" y="63500"/>
                  </a:lnTo>
                  <a:lnTo>
                    <a:pt x="233147" y="55879"/>
                  </a:lnTo>
                  <a:lnTo>
                    <a:pt x="253417" y="54610"/>
                  </a:lnTo>
                  <a:lnTo>
                    <a:pt x="339174" y="54610"/>
                  </a:lnTo>
                  <a:lnTo>
                    <a:pt x="336482" y="53339"/>
                  </a:lnTo>
                  <a:lnTo>
                    <a:pt x="316675" y="45719"/>
                  </a:lnTo>
                  <a:lnTo>
                    <a:pt x="296009" y="40639"/>
                  </a:lnTo>
                  <a:lnTo>
                    <a:pt x="274586" y="38100"/>
                  </a:lnTo>
                  <a:lnTo>
                    <a:pt x="252502" y="36829"/>
                  </a:lnTo>
                  <a:close/>
                </a:path>
                <a:path w="504189" h="504189">
                  <a:moveTo>
                    <a:pt x="339174" y="54610"/>
                  </a:moveTo>
                  <a:lnTo>
                    <a:pt x="253417" y="54610"/>
                  </a:lnTo>
                  <a:lnTo>
                    <a:pt x="273673" y="55879"/>
                  </a:lnTo>
                  <a:lnTo>
                    <a:pt x="293277" y="58419"/>
                  </a:lnTo>
                  <a:lnTo>
                    <a:pt x="330258" y="71119"/>
                  </a:lnTo>
                  <a:lnTo>
                    <a:pt x="378847" y="100329"/>
                  </a:lnTo>
                  <a:lnTo>
                    <a:pt x="405502" y="128269"/>
                  </a:lnTo>
                  <a:lnTo>
                    <a:pt x="434816" y="176529"/>
                  </a:lnTo>
                  <a:lnTo>
                    <a:pt x="446086" y="213360"/>
                  </a:lnTo>
                  <a:lnTo>
                    <a:pt x="449834" y="254000"/>
                  </a:lnTo>
                  <a:lnTo>
                    <a:pt x="448673" y="274319"/>
                  </a:lnTo>
                  <a:lnTo>
                    <a:pt x="440543" y="312419"/>
                  </a:lnTo>
                  <a:lnTo>
                    <a:pt x="425344" y="347979"/>
                  </a:lnTo>
                  <a:lnTo>
                    <a:pt x="403849" y="379729"/>
                  </a:lnTo>
                  <a:lnTo>
                    <a:pt x="361532" y="417829"/>
                  </a:lnTo>
                  <a:lnTo>
                    <a:pt x="327806" y="435610"/>
                  </a:lnTo>
                  <a:lnTo>
                    <a:pt x="290610" y="447039"/>
                  </a:lnTo>
                  <a:lnTo>
                    <a:pt x="250676" y="450850"/>
                  </a:lnTo>
                  <a:lnTo>
                    <a:pt x="338363" y="450850"/>
                  </a:lnTo>
                  <a:lnTo>
                    <a:pt x="372377" y="431800"/>
                  </a:lnTo>
                  <a:lnTo>
                    <a:pt x="404385" y="405129"/>
                  </a:lnTo>
                  <a:lnTo>
                    <a:pt x="430813" y="373379"/>
                  </a:lnTo>
                  <a:lnTo>
                    <a:pt x="450785" y="336550"/>
                  </a:lnTo>
                  <a:lnTo>
                    <a:pt x="463443" y="297179"/>
                  </a:lnTo>
                  <a:lnTo>
                    <a:pt x="467855" y="254000"/>
                  </a:lnTo>
                  <a:lnTo>
                    <a:pt x="467857" y="251460"/>
                  </a:lnTo>
                  <a:lnTo>
                    <a:pt x="466851" y="231139"/>
                  </a:lnTo>
                  <a:lnTo>
                    <a:pt x="458349" y="189229"/>
                  </a:lnTo>
                  <a:lnTo>
                    <a:pt x="442079" y="149860"/>
                  </a:lnTo>
                  <a:lnTo>
                    <a:pt x="418903" y="115569"/>
                  </a:lnTo>
                  <a:lnTo>
                    <a:pt x="389691" y="86360"/>
                  </a:lnTo>
                  <a:lnTo>
                    <a:pt x="355325" y="62229"/>
                  </a:lnTo>
                  <a:lnTo>
                    <a:pt x="339174" y="54610"/>
                  </a:lnTo>
                  <a:close/>
                </a:path>
              </a:pathLst>
            </a:custGeom>
            <a:solidFill>
              <a:srgbClr val="7A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3400" y="512142"/>
            <a:ext cx="9209658" cy="209775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algn="ctr">
              <a:lnSpc>
                <a:spcPct val="150000"/>
              </a:lnSpc>
              <a:spcBef>
                <a:spcPts val="125"/>
              </a:spcBef>
            </a:pPr>
            <a:r>
              <a:rPr sz="2800" b="1" spc="-30" dirty="0">
                <a:solidFill>
                  <a:srgbClr val="D16349"/>
                </a:solidFill>
                <a:latin typeface="Arial"/>
                <a:cs typeface="Arial"/>
              </a:rPr>
              <a:t>Transportation Resiliency, </a:t>
            </a:r>
            <a:r>
              <a:rPr sz="2800" b="1" spc="-1070" dirty="0">
                <a:solidFill>
                  <a:srgbClr val="D16349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D16349"/>
                </a:solidFill>
                <a:latin typeface="Arial"/>
                <a:cs typeface="Arial"/>
              </a:rPr>
              <a:t>Accessibility </a:t>
            </a:r>
            <a:r>
              <a:rPr sz="2800" b="1" spc="-25" dirty="0">
                <a:solidFill>
                  <a:srgbClr val="D16349"/>
                </a:solidFill>
                <a:latin typeface="Arial"/>
                <a:cs typeface="Arial"/>
              </a:rPr>
              <a:t>and </a:t>
            </a:r>
            <a:r>
              <a:rPr sz="2800" b="1" spc="-30" dirty="0">
                <a:solidFill>
                  <a:srgbClr val="D16349"/>
                </a:solidFill>
                <a:latin typeface="Arial"/>
                <a:cs typeface="Arial"/>
              </a:rPr>
              <a:t>Climate </a:t>
            </a:r>
            <a:r>
              <a:rPr sz="2800" b="1" spc="-25" dirty="0">
                <a:solidFill>
                  <a:srgbClr val="D16349"/>
                </a:solidFill>
                <a:latin typeface="Arial"/>
                <a:cs typeface="Arial"/>
              </a:rPr>
              <a:t> Sustainability</a:t>
            </a:r>
            <a:r>
              <a:rPr sz="2800" b="1" spc="-60" dirty="0">
                <a:solidFill>
                  <a:srgbClr val="D16349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D16349"/>
                </a:solidFill>
                <a:latin typeface="Arial"/>
                <a:cs typeface="Arial"/>
              </a:rPr>
              <a:t>(TRACS)</a:t>
            </a:r>
            <a:br>
              <a:rPr lang="en-US" b="1" spc="-40" dirty="0">
                <a:solidFill>
                  <a:srgbClr val="D16349"/>
                </a:solidFill>
                <a:latin typeface="Arial"/>
                <a:cs typeface="Arial"/>
              </a:rPr>
            </a:br>
            <a:r>
              <a:rPr lang="en-US" b="1" spc="-40" dirty="0">
                <a:solidFill>
                  <a:srgbClr val="D16349"/>
                </a:solidFill>
                <a:latin typeface="Arial"/>
                <a:cs typeface="Arial"/>
              </a:rPr>
              <a:t>Workshop for the Disability Community</a:t>
            </a:r>
            <a:endParaRPr b="1" spc="-40" dirty="0">
              <a:solidFill>
                <a:srgbClr val="D16349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8908" y="3128562"/>
            <a:ext cx="5844540" cy="3477233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935990" marR="926465" algn="ctr">
              <a:lnSpc>
                <a:spcPts val="2180"/>
              </a:lnSpc>
              <a:spcBef>
                <a:spcPts val="254"/>
              </a:spcBef>
            </a:pPr>
            <a:r>
              <a:rPr sz="1900" spc="-15" dirty="0">
                <a:latin typeface="Arial"/>
                <a:cs typeface="Arial"/>
              </a:rPr>
              <a:t>WORLD INSTITUTE ON </a:t>
            </a:r>
            <a:r>
              <a:rPr sz="1900" spc="-10" dirty="0">
                <a:latin typeface="Arial"/>
                <a:cs typeface="Arial"/>
              </a:rPr>
              <a:t>DISABILITY </a:t>
            </a:r>
            <a:r>
              <a:rPr sz="1900" spc="-5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AND</a:t>
            </a:r>
            <a:endParaRPr sz="1900" dirty="0">
              <a:latin typeface="Arial"/>
              <a:cs typeface="Arial"/>
            </a:endParaRPr>
          </a:p>
          <a:p>
            <a:pPr marL="635" algn="ctr">
              <a:lnSpc>
                <a:spcPts val="2155"/>
              </a:lnSpc>
            </a:pPr>
            <a:r>
              <a:rPr sz="1900" spc="-15" dirty="0">
                <a:latin typeface="Arial"/>
                <a:cs typeface="Arial"/>
              </a:rPr>
              <a:t>METROPOLITAN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TRANSPORTATION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COMMISSION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 dirty="0">
              <a:latin typeface="Arial"/>
              <a:cs typeface="Arial"/>
            </a:endParaRPr>
          </a:p>
          <a:p>
            <a:pPr algn="ctr">
              <a:lnSpc>
                <a:spcPts val="2245"/>
              </a:lnSpc>
              <a:spcBef>
                <a:spcPts val="5"/>
              </a:spcBef>
            </a:pPr>
            <a:r>
              <a:rPr sz="1900" spc="-15" dirty="0">
                <a:latin typeface="Arial"/>
                <a:cs typeface="Arial"/>
              </a:rPr>
              <a:t>SUPPORTED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BY</a:t>
            </a:r>
            <a:endParaRPr sz="1900" dirty="0">
              <a:latin typeface="Arial"/>
              <a:cs typeface="Arial"/>
            </a:endParaRPr>
          </a:p>
          <a:p>
            <a:pPr algn="ctr">
              <a:lnSpc>
                <a:spcPts val="2245"/>
              </a:lnSpc>
            </a:pPr>
            <a:r>
              <a:rPr sz="1900" spc="-15" dirty="0">
                <a:latin typeface="Arial"/>
                <a:cs typeface="Arial"/>
              </a:rPr>
              <a:t>CALIFORNIA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DEPARTMENT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OF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TRANSPORTATION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  <a:p>
            <a:pPr algn="ctr">
              <a:lnSpc>
                <a:spcPts val="2580"/>
              </a:lnSpc>
            </a:pPr>
            <a:r>
              <a:rPr sz="2200" b="1" spc="-15" dirty="0">
                <a:latin typeface="Arial"/>
                <a:cs typeface="Arial"/>
              </a:rPr>
              <a:t>ENSURING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ACCESS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IS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EVERYONE’S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JOB</a:t>
            </a:r>
            <a:endParaRPr sz="2200" dirty="0">
              <a:latin typeface="Arial"/>
              <a:cs typeface="Arial"/>
            </a:endParaRPr>
          </a:p>
          <a:p>
            <a:pPr algn="ctr">
              <a:lnSpc>
                <a:spcPts val="2580"/>
              </a:lnSpc>
            </a:pPr>
            <a:r>
              <a:rPr sz="2200" b="1" i="1" spc="-15" dirty="0">
                <a:latin typeface="Arial"/>
                <a:cs typeface="Arial"/>
              </a:rPr>
              <a:t>Disability</a:t>
            </a:r>
            <a:r>
              <a:rPr sz="2200" b="1" i="1" spc="-35" dirty="0">
                <a:latin typeface="Arial"/>
                <a:cs typeface="Arial"/>
              </a:rPr>
              <a:t> </a:t>
            </a:r>
            <a:r>
              <a:rPr sz="2200" b="1" i="1" spc="-20" dirty="0">
                <a:latin typeface="Arial"/>
                <a:cs typeface="Arial"/>
              </a:rPr>
              <a:t>Community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Arial"/>
                <a:cs typeface="Arial"/>
              </a:rPr>
              <a:t>FEB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10,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2021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1646" y="563959"/>
            <a:ext cx="483933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chemeClr val="tx1"/>
                </a:solidFill>
              </a:rPr>
              <a:t>Speaker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Presentations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9690" y="2612799"/>
            <a:ext cx="8116570" cy="358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095" marR="93345" indent="-367030">
              <a:lnSpc>
                <a:spcPts val="4010"/>
              </a:lnSpc>
              <a:spcBef>
                <a:spcPts val="95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20" dirty="0">
                <a:latin typeface="Calibri"/>
                <a:cs typeface="Calibri"/>
              </a:rPr>
              <a:t>Annette Williams, </a:t>
            </a:r>
            <a:r>
              <a:rPr sz="3200" spc="-15" dirty="0">
                <a:latin typeface="Calibri"/>
                <a:cs typeface="Calibri"/>
              </a:rPr>
              <a:t>Accessible Services Director,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SFMTA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16349"/>
              </a:buClr>
              <a:buFont typeface="Calibri"/>
              <a:buChar char="•"/>
            </a:pPr>
            <a:endParaRPr sz="3350">
              <a:latin typeface="Calibri"/>
              <a:cs typeface="Calibri"/>
            </a:endParaRPr>
          </a:p>
          <a:p>
            <a:pPr marL="379095" marR="5080" indent="-367030">
              <a:lnSpc>
                <a:spcPct val="104400"/>
              </a:lnSpc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15" dirty="0">
                <a:latin typeface="Calibri"/>
                <a:cs typeface="Calibri"/>
              </a:rPr>
              <a:t>Ernest Rogers, </a:t>
            </a:r>
            <a:r>
              <a:rPr sz="3200" spc="-20" dirty="0">
                <a:latin typeface="Calibri"/>
                <a:cs typeface="Calibri"/>
              </a:rPr>
              <a:t>Chair, Solano County Paratransit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Coordinating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Council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16349"/>
              </a:buClr>
              <a:buFont typeface="Calibri"/>
              <a:buChar char="•"/>
            </a:pPr>
            <a:endParaRPr sz="33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5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15" dirty="0">
                <a:latin typeface="Calibri"/>
                <a:cs typeface="Calibri"/>
              </a:rPr>
              <a:t>Q&amp;A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chemeClr val="tx1"/>
                </a:solidFill>
              </a:rPr>
              <a:t>Transportation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Advocacy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4589" y="2103783"/>
            <a:ext cx="8665210" cy="406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095" marR="167640" indent="-367030">
              <a:lnSpc>
                <a:spcPts val="4010"/>
              </a:lnSpc>
              <a:spcBef>
                <a:spcPts val="95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20" dirty="0">
                <a:latin typeface="Calibri"/>
                <a:cs typeface="Calibri"/>
              </a:rPr>
              <a:t>Disability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rights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community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has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 proud </a:t>
            </a:r>
            <a:r>
              <a:rPr sz="3200" spc="-15" dirty="0">
                <a:latin typeface="Calibri"/>
                <a:cs typeface="Calibri"/>
              </a:rPr>
              <a:t>history </a:t>
            </a:r>
            <a:r>
              <a:rPr sz="3200" spc="-20" dirty="0">
                <a:latin typeface="Calibri"/>
                <a:cs typeface="Calibri"/>
              </a:rPr>
              <a:t>of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transportation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activism</a:t>
            </a:r>
            <a:endParaRPr sz="32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20" dirty="0">
                <a:latin typeface="Calibri"/>
                <a:cs typeface="Calibri"/>
              </a:rPr>
              <a:t>Enforcement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of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policy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often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through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-20" dirty="0">
                <a:latin typeface="Calibri"/>
                <a:cs typeface="Calibri"/>
              </a:rPr>
              <a:t> public’s</a:t>
            </a:r>
            <a:endParaRPr sz="3200">
              <a:latin typeface="Calibri"/>
              <a:cs typeface="Calibri"/>
            </a:endParaRPr>
          </a:p>
          <a:p>
            <a:pPr marL="379095">
              <a:lnSpc>
                <a:spcPct val="100000"/>
              </a:lnSpc>
              <a:spcBef>
                <a:spcPts val="170"/>
              </a:spcBef>
            </a:pPr>
            <a:r>
              <a:rPr sz="3200" spc="-20" dirty="0">
                <a:latin typeface="Calibri"/>
                <a:cs typeface="Calibri"/>
              </a:rPr>
              <a:t>interaction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with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decision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makers</a:t>
            </a:r>
            <a:endParaRPr sz="32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50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20" dirty="0">
                <a:latin typeface="Calibri"/>
                <a:cs typeface="Calibri"/>
              </a:rPr>
              <a:t>Public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comment, formal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complaints, media</a:t>
            </a:r>
            <a:endParaRPr sz="32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165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15" dirty="0">
                <a:latin typeface="Calibri"/>
                <a:cs typeface="Calibri"/>
              </a:rPr>
              <a:t>Use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personal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stories</a:t>
            </a:r>
            <a:endParaRPr sz="32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170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20" dirty="0">
                <a:latin typeface="Calibri"/>
                <a:cs typeface="Calibri"/>
              </a:rPr>
              <a:t>Make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friends </a:t>
            </a:r>
            <a:r>
              <a:rPr sz="3200" spc="-20" dirty="0">
                <a:latin typeface="Calibri"/>
                <a:cs typeface="Calibri"/>
              </a:rPr>
              <a:t>with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transportation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agency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staff</a:t>
            </a:r>
            <a:endParaRPr sz="32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165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20" dirty="0">
                <a:latin typeface="Calibri"/>
                <a:cs typeface="Calibri"/>
              </a:rPr>
              <a:t>Contact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elected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officials </a:t>
            </a:r>
            <a:r>
              <a:rPr sz="3200" spc="-15" dirty="0">
                <a:latin typeface="Calibri"/>
                <a:cs typeface="Calibri"/>
              </a:rPr>
              <a:t>directly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chemeClr val="tx1"/>
                </a:solidFill>
              </a:rPr>
              <a:t>Hopes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and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Dreams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for</a:t>
            </a:r>
            <a:r>
              <a:rPr spc="-5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the</a:t>
            </a:r>
            <a:r>
              <a:rPr spc="-6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Future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67127" y="2103783"/>
            <a:ext cx="56845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Calibri"/>
                <a:cs typeface="Calibri"/>
              </a:rPr>
              <a:t>Sky’s-the-limit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brainstorm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exercise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 descr="An astronaut wearing a space suit, with three aliens crammed in next to them on the bench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7139" y="2995675"/>
            <a:ext cx="4578096" cy="39258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8137" y="563959"/>
            <a:ext cx="294132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chemeClr val="tx1"/>
                </a:solidFill>
              </a:rPr>
              <a:t>Call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to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4589" y="2103783"/>
            <a:ext cx="7761605" cy="3552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095" marR="5080" indent="-367030">
              <a:lnSpc>
                <a:spcPts val="4010"/>
              </a:lnSpc>
              <a:spcBef>
                <a:spcPts val="95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20" dirty="0">
                <a:latin typeface="Calibri"/>
                <a:cs typeface="Calibri"/>
              </a:rPr>
              <a:t>TRACS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ending,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but </a:t>
            </a:r>
            <a:r>
              <a:rPr sz="3200" spc="-15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conversation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should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continue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16349"/>
              </a:buClr>
              <a:buFont typeface="Calibri"/>
              <a:buChar char="•"/>
            </a:pPr>
            <a:endParaRPr sz="3200">
              <a:latin typeface="Calibri"/>
              <a:cs typeface="Calibri"/>
            </a:endParaRPr>
          </a:p>
          <a:p>
            <a:pPr marL="379095" marR="695960" indent="-367030">
              <a:lnSpc>
                <a:spcPct val="101299"/>
              </a:lnSpc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20" dirty="0">
                <a:latin typeface="Calibri"/>
                <a:cs typeface="Calibri"/>
              </a:rPr>
              <a:t>Challenge: </a:t>
            </a:r>
            <a:r>
              <a:rPr sz="3200" spc="-15" dirty="0">
                <a:latin typeface="Calibri"/>
                <a:cs typeface="Calibri"/>
              </a:rPr>
              <a:t>Deliver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20" dirty="0">
                <a:latin typeface="Calibri"/>
                <a:cs typeface="Calibri"/>
              </a:rPr>
              <a:t>public </a:t>
            </a:r>
            <a:r>
              <a:rPr sz="3200" spc="-25" dirty="0">
                <a:latin typeface="Calibri"/>
                <a:cs typeface="Calibri"/>
              </a:rPr>
              <a:t>comment </a:t>
            </a:r>
            <a:r>
              <a:rPr sz="3200" spc="-15" dirty="0">
                <a:latin typeface="Calibri"/>
                <a:cs typeface="Calibri"/>
              </a:rPr>
              <a:t>at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transportation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agency or</a:t>
            </a:r>
            <a:endParaRPr sz="3200">
              <a:latin typeface="Calibri"/>
              <a:cs typeface="Calibri"/>
            </a:endParaRPr>
          </a:p>
          <a:p>
            <a:pPr marL="379095" marR="3338829">
              <a:lnSpc>
                <a:spcPct val="104400"/>
              </a:lnSpc>
            </a:pPr>
            <a:r>
              <a:rPr sz="3200" spc="-20" dirty="0">
                <a:latin typeface="Calibri"/>
                <a:cs typeface="Calibri"/>
              </a:rPr>
              <a:t>MTC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meeting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next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month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 descr="A microphone in focus, with a large group of people at a public meeting waiting to participate in public commen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3537" y="4295014"/>
            <a:ext cx="3735034" cy="24876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6163" y="380151"/>
            <a:ext cx="9458960" cy="7018655"/>
            <a:chOff x="296163" y="380151"/>
            <a:chExt cx="9458960" cy="7018655"/>
          </a:xfrm>
        </p:grpSpPr>
        <p:sp>
          <p:nvSpPr>
            <p:cNvPr id="3" name="object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6163" y="7057338"/>
              <a:ext cx="9446895" cy="331470"/>
            </a:xfrm>
            <a:custGeom>
              <a:avLst/>
              <a:gdLst/>
              <a:ahLst/>
              <a:cxnLst/>
              <a:rect l="l" t="t" r="r" b="b"/>
              <a:pathLst>
                <a:path w="9446895" h="331470">
                  <a:moveTo>
                    <a:pt x="9446514" y="0"/>
                  </a:moveTo>
                  <a:lnTo>
                    <a:pt x="0" y="0"/>
                  </a:lnTo>
                  <a:lnTo>
                    <a:pt x="0" y="331347"/>
                  </a:lnTo>
                  <a:lnTo>
                    <a:pt x="9446514" y="331347"/>
                  </a:lnTo>
                  <a:lnTo>
                    <a:pt x="9446514" y="0"/>
                  </a:lnTo>
                  <a:close/>
                </a:path>
              </a:pathLst>
            </a:custGeom>
            <a:solidFill>
              <a:srgbClr val="8CA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2683" y="385549"/>
              <a:ext cx="9446895" cy="7007859"/>
            </a:xfrm>
            <a:custGeom>
              <a:avLst/>
              <a:gdLst/>
              <a:ahLst/>
              <a:cxnLst/>
              <a:rect l="l" t="t" r="r" b="b"/>
              <a:pathLst>
                <a:path w="9446895" h="7007859">
                  <a:moveTo>
                    <a:pt x="0" y="0"/>
                  </a:moveTo>
                  <a:lnTo>
                    <a:pt x="9446513" y="0"/>
                  </a:lnTo>
                  <a:lnTo>
                    <a:pt x="9446513" y="7007825"/>
                  </a:lnTo>
                  <a:lnTo>
                    <a:pt x="0" y="7007825"/>
                  </a:lnTo>
                  <a:lnTo>
                    <a:pt x="0" y="0"/>
                  </a:lnTo>
                  <a:close/>
                </a:path>
              </a:pathLst>
            </a:custGeom>
            <a:ln w="10192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05873" y="465913"/>
            <a:ext cx="6085840" cy="1250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5700" marR="5080" indent="-1143635">
              <a:lnSpc>
                <a:spcPct val="114900"/>
              </a:lnSpc>
              <a:spcBef>
                <a:spcPts val="95"/>
              </a:spcBef>
            </a:pPr>
            <a:r>
              <a:rPr sz="3500" spc="5" dirty="0">
                <a:solidFill>
                  <a:srgbClr val="000000"/>
                </a:solidFill>
                <a:latin typeface="Calibri"/>
                <a:cs typeface="Calibri"/>
              </a:rPr>
              <a:t>Thanks</a:t>
            </a:r>
            <a:r>
              <a:rPr sz="35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spc="5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35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spc="5" dirty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sz="35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spc="5" dirty="0">
                <a:solidFill>
                  <a:srgbClr val="000000"/>
                </a:solidFill>
                <a:latin typeface="Calibri"/>
                <a:cs typeface="Calibri"/>
              </a:rPr>
              <a:t>participation</a:t>
            </a:r>
            <a:r>
              <a:rPr sz="35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spc="1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3500" spc="-7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spc="5" dirty="0">
                <a:solidFill>
                  <a:srgbClr val="000000"/>
                </a:solidFill>
                <a:latin typeface="Calibri"/>
                <a:cs typeface="Calibri"/>
              </a:rPr>
              <a:t>continued</a:t>
            </a:r>
            <a:r>
              <a:rPr sz="35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spc="5" dirty="0">
                <a:solidFill>
                  <a:srgbClr val="000000"/>
                </a:solidFill>
                <a:latin typeface="Calibri"/>
                <a:cs typeface="Calibri"/>
              </a:rPr>
              <a:t>advocacy!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8" name="object 8" descr="TRACS project logo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8076" y="1944116"/>
            <a:ext cx="4008120" cy="248716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6707" y="4657910"/>
            <a:ext cx="407606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5"/>
              </a:spcBef>
            </a:pPr>
            <a:r>
              <a:rPr sz="2700" spc="-15" dirty="0">
                <a:latin typeface="Calibri"/>
                <a:cs typeface="Calibri"/>
              </a:rPr>
              <a:t>Drennen </a:t>
            </a:r>
            <a:r>
              <a:rPr sz="2700" spc="-10" dirty="0">
                <a:latin typeface="Calibri"/>
                <a:cs typeface="Calibri"/>
              </a:rPr>
              <a:t>Shelton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dsh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e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l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n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@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ba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y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a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r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e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a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m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et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r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.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g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2700" u="heavy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v</a:t>
            </a:r>
            <a:endParaRPr sz="2700">
              <a:latin typeface="Calibri"/>
              <a:cs typeface="Calibri"/>
            </a:endParaRPr>
          </a:p>
          <a:p>
            <a:pPr marL="12700" marR="338455">
              <a:lnSpc>
                <a:spcPct val="114100"/>
              </a:lnSpc>
              <a:spcBef>
                <a:spcPts val="2014"/>
              </a:spcBef>
            </a:pPr>
            <a:r>
              <a:rPr sz="2700" spc="-15" dirty="0">
                <a:latin typeface="Calibri"/>
                <a:cs typeface="Calibri"/>
              </a:rPr>
              <a:t>Shimon </a:t>
            </a:r>
            <a:r>
              <a:rPr sz="2700" spc="-10" dirty="0">
                <a:latin typeface="Calibri"/>
                <a:cs typeface="Calibri"/>
              </a:rPr>
              <a:t>Israel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s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i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s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r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a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e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l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@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ba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y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a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re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a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m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etr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o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.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go</a:t>
            </a:r>
            <a:r>
              <a:rPr sz="2700" u="heavy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v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6206" y="4657910"/>
            <a:ext cx="2369185" cy="964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5"/>
              </a:spcBef>
            </a:pPr>
            <a:r>
              <a:rPr sz="2700" spc="-15" dirty="0">
                <a:latin typeface="Calibri"/>
                <a:cs typeface="Calibri"/>
              </a:rPr>
              <a:t>Marsha Saxton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5"/>
              </a:rPr>
              <a:t>m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5"/>
              </a:rPr>
              <a:t>ar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5"/>
              </a:rPr>
              <a:t>sa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5"/>
              </a:rPr>
              <a:t>x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5"/>
              </a:rPr>
              <a:t>@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5"/>
              </a:rPr>
              <a:t>w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5"/>
              </a:rPr>
              <a:t>i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5"/>
              </a:rPr>
              <a:t>d.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5"/>
              </a:rPr>
              <a:t>o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5"/>
              </a:rPr>
              <a:t>r</a:t>
            </a:r>
            <a:r>
              <a:rPr sz="2700" u="heavy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5"/>
              </a:rPr>
              <a:t>g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783034"/>
            <a:ext cx="1115975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>
                <a:solidFill>
                  <a:schemeClr val="tx1"/>
                </a:solidFill>
              </a:rPr>
              <a:t>Agenda</a:t>
            </a:r>
            <a:r>
              <a:rPr sz="3200" spc="-65" dirty="0">
                <a:solidFill>
                  <a:schemeClr val="tx1"/>
                </a:solidFill>
              </a:rPr>
              <a:t> </a:t>
            </a:r>
            <a:r>
              <a:rPr sz="3200" spc="-15" dirty="0">
                <a:solidFill>
                  <a:schemeClr val="tx1"/>
                </a:solidFill>
              </a:rPr>
              <a:t>for</a:t>
            </a:r>
            <a:r>
              <a:rPr sz="3200" spc="-55" dirty="0">
                <a:solidFill>
                  <a:schemeClr val="tx1"/>
                </a:solidFill>
              </a:rPr>
              <a:t> </a:t>
            </a:r>
            <a:r>
              <a:rPr sz="3200" spc="-30" dirty="0">
                <a:solidFill>
                  <a:schemeClr val="tx1"/>
                </a:solidFill>
              </a:rPr>
              <a:t>TRACS</a:t>
            </a:r>
            <a:r>
              <a:rPr sz="3200" spc="-55" dirty="0">
                <a:solidFill>
                  <a:schemeClr val="tx1"/>
                </a:solidFill>
              </a:rPr>
              <a:t> </a:t>
            </a:r>
            <a:r>
              <a:rPr sz="3200" spc="-25" dirty="0">
                <a:solidFill>
                  <a:schemeClr val="tx1"/>
                </a:solidFill>
              </a:rPr>
              <a:t>Disability</a:t>
            </a:r>
            <a:r>
              <a:rPr sz="3200" spc="-60" dirty="0">
                <a:solidFill>
                  <a:schemeClr val="tx1"/>
                </a:solidFill>
              </a:rPr>
              <a:t> </a:t>
            </a:r>
            <a:r>
              <a:rPr sz="3200" spc="-30" dirty="0">
                <a:solidFill>
                  <a:schemeClr val="tx1"/>
                </a:solidFill>
              </a:rPr>
              <a:t>Community</a:t>
            </a:r>
            <a:r>
              <a:rPr lang="en-US" sz="3200" spc="-30" dirty="0">
                <a:solidFill>
                  <a:schemeClr val="tx1"/>
                </a:solidFill>
              </a:rPr>
              <a:t> Workshop</a:t>
            </a:r>
            <a:endParaRPr sz="3200" spc="-3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480" y="1800540"/>
            <a:ext cx="4911725" cy="4966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Welcome,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Quick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Introductions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Brief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Review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of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TRACS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project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Workshop</a:t>
            </a:r>
            <a:r>
              <a:rPr sz="2900" spc="-3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Goals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5" dirty="0">
                <a:latin typeface="Calibri"/>
                <a:cs typeface="Calibri"/>
              </a:rPr>
              <a:t>Outreach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and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Findings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5" dirty="0">
                <a:latin typeface="Calibri"/>
                <a:cs typeface="Calibri"/>
              </a:rPr>
              <a:t>Speakers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Transportation</a:t>
            </a:r>
            <a:r>
              <a:rPr sz="2900" spc="-3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Advocacy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Call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to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Action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4" name="object 4" descr="A woman using a manual wheelchair sitting on a BART train. She is next to a small blue universal wheelchair access sign designating the space as reserved for disabled people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8564" y="2520188"/>
            <a:ext cx="3889247" cy="3035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668" y="600535"/>
            <a:ext cx="586549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chemeClr val="tx1"/>
                </a:solidFill>
              </a:rPr>
              <a:t>TRACS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Mission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and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Realm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480" y="1800540"/>
            <a:ext cx="8509635" cy="458597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79095" marR="5080" indent="-367030">
              <a:lnSpc>
                <a:spcPct val="84600"/>
              </a:lnSpc>
              <a:spcBef>
                <a:spcPts val="63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TRACS </a:t>
            </a:r>
            <a:r>
              <a:rPr sz="2900" dirty="0">
                <a:latin typeface="Calibri"/>
                <a:cs typeface="Calibri"/>
              </a:rPr>
              <a:t>is a </a:t>
            </a:r>
            <a:r>
              <a:rPr sz="2900" spc="-10" dirty="0">
                <a:latin typeface="Calibri"/>
                <a:cs typeface="Calibri"/>
              </a:rPr>
              <a:t>2.5-year </a:t>
            </a:r>
            <a:r>
              <a:rPr sz="2900" spc="-15" dirty="0">
                <a:latin typeface="Calibri"/>
                <a:cs typeface="Calibri"/>
              </a:rPr>
              <a:t>research, </a:t>
            </a:r>
            <a:r>
              <a:rPr sz="2900" spc="-5" dirty="0">
                <a:latin typeface="Calibri"/>
                <a:cs typeface="Calibri"/>
              </a:rPr>
              <a:t>policy </a:t>
            </a:r>
            <a:r>
              <a:rPr sz="2900" spc="-10" dirty="0">
                <a:latin typeface="Calibri"/>
                <a:cs typeface="Calibri"/>
              </a:rPr>
              <a:t>analysis and public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education </a:t>
            </a:r>
            <a:r>
              <a:rPr sz="2900" spc="-5" dirty="0">
                <a:latin typeface="Calibri"/>
                <a:cs typeface="Calibri"/>
              </a:rPr>
              <a:t>initiative to </a:t>
            </a:r>
            <a:r>
              <a:rPr sz="2900" spc="-10" dirty="0">
                <a:latin typeface="Calibri"/>
                <a:cs typeface="Calibri"/>
              </a:rPr>
              <a:t>improve collaboration </a:t>
            </a:r>
            <a:r>
              <a:rPr sz="2900" spc="-15" dirty="0">
                <a:latin typeface="Calibri"/>
                <a:cs typeface="Calibri"/>
              </a:rPr>
              <a:t>between </a:t>
            </a:r>
            <a:r>
              <a:rPr sz="2900" spc="-10" dirty="0">
                <a:latin typeface="Calibri"/>
                <a:cs typeface="Calibri"/>
              </a:rPr>
              <a:t> transportation agencies and people with disabilities </a:t>
            </a:r>
            <a:r>
              <a:rPr sz="2900" dirty="0">
                <a:latin typeface="Calibri"/>
                <a:cs typeface="Calibri"/>
              </a:rPr>
              <a:t>in 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the 9-county San Francisco Bay Area (Alameda, </a:t>
            </a:r>
            <a:r>
              <a:rPr sz="2900" spc="-15" dirty="0">
                <a:latin typeface="Calibri"/>
                <a:cs typeface="Calibri"/>
              </a:rPr>
              <a:t>Contra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Costa, Marin,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Napa,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San</a:t>
            </a:r>
            <a:r>
              <a:rPr sz="2900" spc="-15" dirty="0">
                <a:latin typeface="Calibri"/>
                <a:cs typeface="Calibri"/>
              </a:rPr>
              <a:t> Francisco,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San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Mateo,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Santa </a:t>
            </a:r>
            <a:r>
              <a:rPr sz="2900" spc="-10" dirty="0">
                <a:latin typeface="Calibri"/>
                <a:cs typeface="Calibri"/>
              </a:rPr>
              <a:t> Clara, Solano,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Sonoma)</a:t>
            </a:r>
            <a:endParaRPr sz="2900">
              <a:latin typeface="Calibri"/>
              <a:cs typeface="Calibri"/>
            </a:endParaRPr>
          </a:p>
          <a:p>
            <a:pPr marL="379095" marR="302895" indent="-367030">
              <a:lnSpc>
                <a:spcPts val="3000"/>
              </a:lnSpc>
              <a:spcBef>
                <a:spcPts val="29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5" dirty="0">
                <a:latin typeface="Calibri"/>
                <a:cs typeface="Calibri"/>
              </a:rPr>
              <a:t>Funded </a:t>
            </a:r>
            <a:r>
              <a:rPr sz="2900" spc="-10" dirty="0">
                <a:latin typeface="Calibri"/>
                <a:cs typeface="Calibri"/>
              </a:rPr>
              <a:t>through </a:t>
            </a:r>
            <a:r>
              <a:rPr sz="2900" spc="-15" dirty="0">
                <a:latin typeface="Calibri"/>
                <a:cs typeface="Calibri"/>
              </a:rPr>
              <a:t>“Sustainable </a:t>
            </a:r>
            <a:r>
              <a:rPr sz="2900" spc="-10" dirty="0">
                <a:latin typeface="Calibri"/>
                <a:cs typeface="Calibri"/>
              </a:rPr>
              <a:t>Communities” focus </a:t>
            </a:r>
            <a:r>
              <a:rPr sz="2900" spc="-5" dirty="0">
                <a:latin typeface="Calibri"/>
                <a:cs typeface="Calibri"/>
              </a:rPr>
              <a:t>of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Caltrans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SB1</a:t>
            </a:r>
            <a:r>
              <a:rPr sz="2900" spc="-15" dirty="0">
                <a:latin typeface="Calibri"/>
                <a:cs typeface="Calibri"/>
              </a:rPr>
              <a:t> Grant</a:t>
            </a:r>
            <a:r>
              <a:rPr sz="2900" spc="-10" dirty="0">
                <a:latin typeface="Calibri"/>
                <a:cs typeface="Calibri"/>
              </a:rPr>
              <a:t> program</a:t>
            </a:r>
            <a:endParaRPr sz="2900">
              <a:latin typeface="Calibri"/>
              <a:cs typeface="Calibri"/>
            </a:endParaRPr>
          </a:p>
          <a:p>
            <a:pPr marL="379095" marR="1191895" indent="-367030">
              <a:lnSpc>
                <a:spcPts val="2900"/>
              </a:lnSpc>
              <a:spcBef>
                <a:spcPts val="298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5" dirty="0">
                <a:latin typeface="Calibri"/>
                <a:cs typeface="Calibri"/>
              </a:rPr>
              <a:t>Thank </a:t>
            </a:r>
            <a:r>
              <a:rPr sz="2900" spc="-5" dirty="0">
                <a:latin typeface="Calibri"/>
                <a:cs typeface="Calibri"/>
              </a:rPr>
              <a:t>you to </a:t>
            </a:r>
            <a:r>
              <a:rPr sz="2900" spc="-10" dirty="0">
                <a:latin typeface="Calibri"/>
                <a:cs typeface="Calibri"/>
              </a:rPr>
              <a:t>Caltrans </a:t>
            </a:r>
            <a:r>
              <a:rPr sz="2900" spc="-5" dirty="0">
                <a:latin typeface="Calibri"/>
                <a:cs typeface="Calibri"/>
              </a:rPr>
              <a:t>for </a:t>
            </a:r>
            <a:r>
              <a:rPr sz="2900" spc="-10" dirty="0">
                <a:latin typeface="Calibri"/>
                <a:cs typeface="Calibri"/>
              </a:rPr>
              <a:t>your commitment to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accessibility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6448" y="600535"/>
            <a:ext cx="6963409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chemeClr val="tx1"/>
                </a:solidFill>
              </a:rPr>
              <a:t>Briefly,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Achievements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of</a:t>
            </a:r>
            <a:r>
              <a:rPr spc="-40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TRACS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480" y="2181540"/>
            <a:ext cx="8570595" cy="270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Creation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and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participation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of</a:t>
            </a:r>
            <a:r>
              <a:rPr sz="2900" spc="-10" dirty="0">
                <a:latin typeface="Calibri"/>
                <a:cs typeface="Calibri"/>
              </a:rPr>
              <a:t> our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Policy</a:t>
            </a:r>
            <a:r>
              <a:rPr sz="2900" spc="-10" dirty="0">
                <a:latin typeface="Calibri"/>
                <a:cs typeface="Calibri"/>
              </a:rPr>
              <a:t> Advisory </a:t>
            </a:r>
            <a:r>
              <a:rPr sz="2900" spc="-15" dirty="0">
                <a:latin typeface="Calibri"/>
                <a:cs typeface="Calibri"/>
              </a:rPr>
              <a:t>Board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33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Completion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of </a:t>
            </a:r>
            <a:r>
              <a:rPr sz="2900" spc="-10" dirty="0">
                <a:latin typeface="Calibri"/>
                <a:cs typeface="Calibri"/>
              </a:rPr>
              <a:t>our</a:t>
            </a:r>
            <a:r>
              <a:rPr sz="2900" spc="-15" dirty="0">
                <a:latin typeface="Calibri"/>
                <a:cs typeface="Calibri"/>
              </a:rPr>
              <a:t> research </a:t>
            </a:r>
            <a:r>
              <a:rPr sz="2900" dirty="0">
                <a:latin typeface="Calibri"/>
                <a:cs typeface="Calibri"/>
              </a:rPr>
              <a:t>&amp;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documents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Community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workshops </a:t>
            </a:r>
            <a:r>
              <a:rPr sz="2900" dirty="0">
                <a:latin typeface="Calibri"/>
                <a:cs typeface="Calibri"/>
              </a:rPr>
              <a:t>&amp;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events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over two </a:t>
            </a:r>
            <a:r>
              <a:rPr sz="2900" spc="-15" dirty="0">
                <a:latin typeface="Calibri"/>
                <a:cs typeface="Calibri"/>
              </a:rPr>
              <a:t>years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Final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workshops</a:t>
            </a:r>
            <a:r>
              <a:rPr sz="2900" spc="-10" dirty="0">
                <a:latin typeface="Calibri"/>
                <a:cs typeface="Calibri"/>
              </a:rPr>
              <a:t> and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dissemination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of </a:t>
            </a:r>
            <a:r>
              <a:rPr sz="2900" spc="-15" dirty="0">
                <a:latin typeface="Calibri"/>
                <a:cs typeface="Calibri"/>
              </a:rPr>
              <a:t>resources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214" y="600535"/>
            <a:ext cx="360108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chemeClr val="tx1"/>
                </a:solidFill>
              </a:rPr>
              <a:t>Workshop</a:t>
            </a:r>
            <a:r>
              <a:rPr spc="-114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Goals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480" y="2550348"/>
            <a:ext cx="8923655" cy="2717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Final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workshop;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Summary </a:t>
            </a:r>
            <a:r>
              <a:rPr sz="2900" spc="-5" dirty="0">
                <a:latin typeface="Calibri"/>
                <a:cs typeface="Calibri"/>
              </a:rPr>
              <a:t>of </a:t>
            </a:r>
            <a:r>
              <a:rPr sz="2900" spc="-15" dirty="0">
                <a:latin typeface="Calibri"/>
                <a:cs typeface="Calibri"/>
              </a:rPr>
              <a:t>Outreach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and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Findings</a:t>
            </a:r>
            <a:endParaRPr sz="2900">
              <a:latin typeface="Calibri"/>
              <a:cs typeface="Calibri"/>
            </a:endParaRPr>
          </a:p>
          <a:p>
            <a:pPr marL="379095" marR="79375" indent="-367030">
              <a:lnSpc>
                <a:spcPts val="2900"/>
              </a:lnSpc>
              <a:spcBef>
                <a:spcPts val="300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Transportation Advocacy: Our slogan </a:t>
            </a:r>
            <a:r>
              <a:rPr sz="2900" spc="-5" dirty="0">
                <a:latin typeface="Calibri"/>
                <a:cs typeface="Calibri"/>
              </a:rPr>
              <a:t>is, </a:t>
            </a:r>
            <a:r>
              <a:rPr sz="2900" spc="-15" dirty="0">
                <a:latin typeface="Calibri"/>
                <a:cs typeface="Calibri"/>
              </a:rPr>
              <a:t>“Ensuring access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everyone’s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job.”</a:t>
            </a:r>
            <a:endParaRPr sz="2900">
              <a:latin typeface="Calibri"/>
              <a:cs typeface="Calibri"/>
            </a:endParaRPr>
          </a:p>
          <a:p>
            <a:pPr marL="379095" marR="5080" indent="-367030">
              <a:lnSpc>
                <a:spcPts val="3000"/>
              </a:lnSpc>
              <a:spcBef>
                <a:spcPts val="293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Sky’s-the-limit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brainstorm </a:t>
            </a:r>
            <a:r>
              <a:rPr sz="2900" spc="-5" dirty="0">
                <a:latin typeface="Calibri"/>
                <a:cs typeface="Calibri"/>
              </a:rPr>
              <a:t>for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future</a:t>
            </a:r>
            <a:r>
              <a:rPr sz="2900" spc="-15" dirty="0">
                <a:latin typeface="Calibri"/>
                <a:cs typeface="Calibri"/>
              </a:rPr>
              <a:t> transportation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and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call</a:t>
            </a:r>
            <a:r>
              <a:rPr sz="2900" spc="-5" dirty="0">
                <a:latin typeface="Calibri"/>
                <a:cs typeface="Calibri"/>
              </a:rPr>
              <a:t> to</a:t>
            </a:r>
            <a:r>
              <a:rPr sz="2900" spc="-10" dirty="0">
                <a:latin typeface="Calibri"/>
                <a:cs typeface="Calibri"/>
              </a:rPr>
              <a:t> action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660" y="600535"/>
            <a:ext cx="562864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chemeClr val="tx1"/>
                </a:solidFill>
              </a:rPr>
              <a:t>How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We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Heard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From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You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480" y="2181540"/>
            <a:ext cx="3655695" cy="3455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5" dirty="0">
                <a:latin typeface="Calibri"/>
                <a:cs typeface="Calibri"/>
              </a:rPr>
              <a:t>Policy</a:t>
            </a:r>
            <a:r>
              <a:rPr sz="2900" spc="-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Advisory</a:t>
            </a:r>
            <a:r>
              <a:rPr sz="2900" spc="-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Group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33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Interviews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Focus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Groups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5" dirty="0">
                <a:latin typeface="Calibri"/>
                <a:cs typeface="Calibri"/>
              </a:rPr>
              <a:t>Workshops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Online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Survey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414" y="600535"/>
            <a:ext cx="578167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chemeClr val="tx1"/>
                </a:solidFill>
              </a:rPr>
              <a:t>What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We</a:t>
            </a:r>
            <a:r>
              <a:rPr spc="-6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Heard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From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You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ts val="3140"/>
              </a:lnSpc>
              <a:spcBef>
                <a:spcPts val="10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pc="-10" dirty="0"/>
              <a:t>Fixed-Route</a:t>
            </a:r>
            <a:r>
              <a:rPr spc="-30" dirty="0"/>
              <a:t> </a:t>
            </a:r>
            <a:r>
              <a:rPr spc="-10" dirty="0"/>
              <a:t>Transit</a:t>
            </a:r>
          </a:p>
          <a:p>
            <a:pPr marL="868044" lvl="1" indent="-367665">
              <a:lnSpc>
                <a:spcPts val="2540"/>
              </a:lnSpc>
              <a:buClr>
                <a:srgbClr val="CCB400"/>
              </a:buClr>
              <a:buSzPct val="112500"/>
              <a:buChar char="•"/>
              <a:tabLst>
                <a:tab pos="868044" algn="l"/>
                <a:tab pos="868680" algn="l"/>
              </a:tabLst>
            </a:pPr>
            <a:r>
              <a:rPr sz="2400" spc="-25" dirty="0">
                <a:latin typeface="Calibri"/>
                <a:cs typeface="Calibri"/>
              </a:rPr>
              <a:t>Failing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engage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disability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community</a:t>
            </a:r>
            <a:r>
              <a:rPr sz="2400" spc="-20" dirty="0">
                <a:latin typeface="Calibri"/>
                <a:cs typeface="Calibri"/>
              </a:rPr>
              <a:t> early</a:t>
            </a:r>
            <a:r>
              <a:rPr sz="2400" spc="-15" dirty="0">
                <a:latin typeface="Calibri"/>
                <a:cs typeface="Calibri"/>
              </a:rPr>
              <a:t> or</a:t>
            </a:r>
            <a:r>
              <a:rPr sz="2400" spc="-25" dirty="0">
                <a:latin typeface="Calibri"/>
                <a:cs typeface="Calibri"/>
              </a:rPr>
              <a:t> taking input</a:t>
            </a:r>
            <a:endParaRPr sz="2400" dirty="0">
              <a:latin typeface="Calibri"/>
              <a:cs typeface="Calibri"/>
            </a:endParaRPr>
          </a:p>
          <a:p>
            <a:pPr marL="868044" lvl="1" indent="-367665">
              <a:lnSpc>
                <a:spcPts val="2600"/>
              </a:lnSpc>
              <a:spcBef>
                <a:spcPts val="1320"/>
              </a:spcBef>
              <a:buClr>
                <a:srgbClr val="CCB400"/>
              </a:buClr>
              <a:buSzPct val="112500"/>
              <a:buChar char="•"/>
              <a:tabLst>
                <a:tab pos="868044" algn="l"/>
                <a:tab pos="868680" algn="l"/>
              </a:tabLst>
            </a:pPr>
            <a:r>
              <a:rPr sz="2400" spc="-25" dirty="0">
                <a:latin typeface="Calibri"/>
                <a:cs typeface="Calibri"/>
              </a:rPr>
              <a:t>Infrastructure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issues</a:t>
            </a:r>
            <a:endParaRPr sz="2400" dirty="0">
              <a:latin typeface="Calibri"/>
              <a:cs typeface="Calibri"/>
            </a:endParaRPr>
          </a:p>
          <a:p>
            <a:pPr marL="1356995" lvl="2" indent="-367665">
              <a:lnSpc>
                <a:spcPts val="1925"/>
              </a:lnSpc>
              <a:buClr>
                <a:srgbClr val="8CADAE"/>
              </a:buClr>
              <a:buSzPct val="128571"/>
              <a:buChar char="•"/>
              <a:tabLst>
                <a:tab pos="1356995" algn="l"/>
                <a:tab pos="1357630" algn="l"/>
              </a:tabLst>
            </a:pPr>
            <a:r>
              <a:rPr sz="2100" spc="10" dirty="0">
                <a:latin typeface="Calibri"/>
                <a:cs typeface="Calibri"/>
              </a:rPr>
              <a:t>Lack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of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10" dirty="0">
                <a:latin typeface="Calibri"/>
                <a:cs typeface="Calibri"/>
              </a:rPr>
              <a:t>signage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10" dirty="0">
                <a:latin typeface="Calibri"/>
                <a:cs typeface="Calibri"/>
              </a:rPr>
              <a:t>and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10" dirty="0">
                <a:latin typeface="Calibri"/>
                <a:cs typeface="Calibri"/>
              </a:rPr>
              <a:t>auditory guidance</a:t>
            </a:r>
            <a:endParaRPr sz="2100" dirty="0">
              <a:latin typeface="Calibri"/>
              <a:cs typeface="Calibri"/>
            </a:endParaRPr>
          </a:p>
          <a:p>
            <a:pPr marL="1356995" lvl="2" indent="-367665">
              <a:lnSpc>
                <a:spcPts val="1895"/>
              </a:lnSpc>
              <a:buClr>
                <a:srgbClr val="8CADAE"/>
              </a:buClr>
              <a:buSzPct val="128571"/>
              <a:buChar char="•"/>
              <a:tabLst>
                <a:tab pos="1356995" algn="l"/>
                <a:tab pos="1357630" algn="l"/>
              </a:tabLst>
            </a:pPr>
            <a:r>
              <a:rPr sz="2100" spc="15" dirty="0">
                <a:latin typeface="Calibri"/>
                <a:cs typeface="Calibri"/>
              </a:rPr>
              <a:t>Construction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15" dirty="0">
                <a:latin typeface="Calibri"/>
                <a:cs typeface="Calibri"/>
              </a:rPr>
              <a:t>disruption</a:t>
            </a:r>
            <a:endParaRPr sz="2100" dirty="0">
              <a:latin typeface="Calibri"/>
              <a:cs typeface="Calibri"/>
            </a:endParaRPr>
          </a:p>
          <a:p>
            <a:pPr marL="1356995" lvl="2" indent="-367665">
              <a:lnSpc>
                <a:spcPts val="2210"/>
              </a:lnSpc>
              <a:buClr>
                <a:srgbClr val="8CADAE"/>
              </a:buClr>
              <a:buSzPct val="128571"/>
              <a:buChar char="•"/>
              <a:tabLst>
                <a:tab pos="1356995" algn="l"/>
                <a:tab pos="1357630" algn="l"/>
              </a:tabLst>
            </a:pPr>
            <a:r>
              <a:rPr sz="2100" spc="15" dirty="0">
                <a:latin typeface="Calibri"/>
                <a:cs typeface="Calibri"/>
              </a:rPr>
              <a:t>Broken</a:t>
            </a:r>
            <a:r>
              <a:rPr sz="2100" spc="5" dirty="0">
                <a:latin typeface="Calibri"/>
                <a:cs typeface="Calibri"/>
              </a:rPr>
              <a:t> or</a:t>
            </a:r>
            <a:r>
              <a:rPr sz="2100" spc="10" dirty="0">
                <a:latin typeface="Calibri"/>
                <a:cs typeface="Calibri"/>
              </a:rPr>
              <a:t> filthy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15" dirty="0">
                <a:latin typeface="Calibri"/>
                <a:cs typeface="Calibri"/>
              </a:rPr>
              <a:t>elevators</a:t>
            </a:r>
            <a:endParaRPr sz="2100" dirty="0">
              <a:latin typeface="Calibri"/>
              <a:cs typeface="Calibri"/>
            </a:endParaRPr>
          </a:p>
          <a:p>
            <a:pPr marL="868044" lvl="1" indent="-367665">
              <a:lnSpc>
                <a:spcPct val="100000"/>
              </a:lnSpc>
              <a:spcBef>
                <a:spcPts val="1380"/>
              </a:spcBef>
              <a:buClr>
                <a:srgbClr val="CCB400"/>
              </a:buClr>
              <a:buSzPct val="112500"/>
              <a:buChar char="•"/>
              <a:tabLst>
                <a:tab pos="868044" algn="l"/>
                <a:tab pos="868680" algn="l"/>
              </a:tabLst>
            </a:pPr>
            <a:r>
              <a:rPr sz="2400" spc="-25" dirty="0">
                <a:latin typeface="Calibri"/>
                <a:cs typeface="Calibri"/>
              </a:rPr>
              <a:t>Driver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training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issues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4836" y="4320601"/>
            <a:ext cx="6780420" cy="23391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Clr>
                <a:srgbClr val="8CADAE"/>
              </a:buClr>
              <a:buSzPct val="128571"/>
              <a:buChar char="•"/>
              <a:tabLst>
                <a:tab pos="379095" algn="l"/>
                <a:tab pos="379730" algn="l"/>
              </a:tabLst>
            </a:pPr>
            <a:r>
              <a:rPr sz="2100" spc="15" dirty="0">
                <a:latin typeface="Calibri"/>
                <a:cs typeface="Calibri"/>
              </a:rPr>
              <a:t>Pass</a:t>
            </a:r>
            <a:r>
              <a:rPr sz="2100" spc="5" dirty="0">
                <a:latin typeface="Calibri"/>
                <a:cs typeface="Calibri"/>
              </a:rPr>
              <a:t> up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of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15" dirty="0">
                <a:latin typeface="Calibri"/>
                <a:cs typeface="Calibri"/>
              </a:rPr>
              <a:t>wheelchair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10" dirty="0">
                <a:latin typeface="Calibri"/>
                <a:cs typeface="Calibri"/>
              </a:rPr>
              <a:t>users</a:t>
            </a:r>
            <a:endParaRPr lang="en-US" sz="2100" spc="10" dirty="0">
              <a:latin typeface="Calibri"/>
              <a:cs typeface="Calibri"/>
            </a:endParaRPr>
          </a:p>
          <a:p>
            <a:pPr marL="379095" indent="-367030">
              <a:spcBef>
                <a:spcPts val="100"/>
              </a:spcBef>
              <a:buClr>
                <a:srgbClr val="8CADAE"/>
              </a:buClr>
              <a:buSzPct val="128571"/>
              <a:buFontTx/>
              <a:buChar char="•"/>
              <a:tabLst>
                <a:tab pos="379095" algn="l"/>
                <a:tab pos="379730" algn="l"/>
              </a:tabLst>
            </a:pPr>
            <a:r>
              <a:rPr lang="en-US" sz="2100" spc="10" dirty="0">
                <a:cs typeface="Calibri"/>
              </a:rPr>
              <a:t>Safety</a:t>
            </a:r>
            <a:r>
              <a:rPr lang="en-US" sz="2100" spc="20" dirty="0">
                <a:cs typeface="Calibri"/>
              </a:rPr>
              <a:t> </a:t>
            </a:r>
            <a:r>
              <a:rPr lang="en-US" sz="2100" spc="10" dirty="0">
                <a:cs typeface="Calibri"/>
              </a:rPr>
              <a:t>failings</a:t>
            </a:r>
            <a:r>
              <a:rPr lang="en-US" sz="2100" spc="30" dirty="0">
                <a:cs typeface="Calibri"/>
              </a:rPr>
              <a:t> </a:t>
            </a:r>
            <a:r>
              <a:rPr lang="en-US" sz="2100" spc="10" dirty="0">
                <a:cs typeface="Calibri"/>
              </a:rPr>
              <a:t>related</a:t>
            </a:r>
            <a:r>
              <a:rPr lang="en-US" sz="2100" spc="30" dirty="0">
                <a:cs typeface="Calibri"/>
              </a:rPr>
              <a:t> </a:t>
            </a:r>
            <a:r>
              <a:rPr lang="en-US" sz="2100" spc="5" dirty="0">
                <a:cs typeface="Calibri"/>
              </a:rPr>
              <a:t>to</a:t>
            </a:r>
            <a:r>
              <a:rPr lang="en-US" sz="2100" spc="25" dirty="0">
                <a:cs typeface="Calibri"/>
              </a:rPr>
              <a:t> </a:t>
            </a:r>
            <a:r>
              <a:rPr lang="en-US" sz="2100" spc="10" dirty="0">
                <a:cs typeface="Calibri"/>
              </a:rPr>
              <a:t>lifts,</a:t>
            </a:r>
            <a:r>
              <a:rPr lang="en-US" sz="2100" spc="20" dirty="0">
                <a:cs typeface="Calibri"/>
              </a:rPr>
              <a:t> </a:t>
            </a:r>
            <a:r>
              <a:rPr lang="en-US" sz="2100" spc="15" dirty="0">
                <a:cs typeface="Calibri"/>
              </a:rPr>
              <a:t>securement</a:t>
            </a:r>
            <a:r>
              <a:rPr lang="en-US" sz="2100" spc="30" dirty="0">
                <a:cs typeface="Calibri"/>
              </a:rPr>
              <a:t> </a:t>
            </a:r>
            <a:r>
              <a:rPr lang="en-US" sz="2100" spc="10" dirty="0">
                <a:cs typeface="Calibri"/>
              </a:rPr>
              <a:t>and</a:t>
            </a:r>
            <a:r>
              <a:rPr lang="en-US" sz="2100" spc="30" dirty="0">
                <a:cs typeface="Calibri"/>
              </a:rPr>
              <a:t> </a:t>
            </a:r>
            <a:r>
              <a:rPr lang="en-US" sz="2100" spc="10" dirty="0">
                <a:cs typeface="Calibri"/>
              </a:rPr>
              <a:t>not</a:t>
            </a:r>
            <a:r>
              <a:rPr lang="en-US" sz="2100" spc="30" dirty="0">
                <a:cs typeface="Calibri"/>
              </a:rPr>
              <a:t> </a:t>
            </a:r>
            <a:r>
              <a:rPr lang="en-US" sz="2100" spc="10" dirty="0">
                <a:cs typeface="Calibri"/>
              </a:rPr>
              <a:t>giving</a:t>
            </a:r>
            <a:r>
              <a:rPr lang="en-US" sz="2100" spc="20" dirty="0">
                <a:cs typeface="Calibri"/>
              </a:rPr>
              <a:t> </a:t>
            </a:r>
            <a:r>
              <a:rPr lang="en-US" sz="2100" spc="10" dirty="0">
                <a:cs typeface="Calibri"/>
              </a:rPr>
              <a:t>enough time </a:t>
            </a:r>
            <a:r>
              <a:rPr lang="en-US" sz="2100" spc="5" dirty="0">
                <a:cs typeface="Calibri"/>
              </a:rPr>
              <a:t>to</a:t>
            </a:r>
            <a:r>
              <a:rPr lang="en-US" sz="2100" dirty="0">
                <a:cs typeface="Calibri"/>
              </a:rPr>
              <a:t> </a:t>
            </a:r>
            <a:r>
              <a:rPr lang="en-US" sz="2100" spc="5" dirty="0">
                <a:cs typeface="Calibri"/>
              </a:rPr>
              <a:t>be</a:t>
            </a:r>
            <a:r>
              <a:rPr lang="en-US" sz="2100" spc="10" dirty="0">
                <a:cs typeface="Calibri"/>
              </a:rPr>
              <a:t> </a:t>
            </a:r>
            <a:r>
              <a:rPr lang="en-US" sz="2100" spc="15" dirty="0">
                <a:cs typeface="Calibri"/>
              </a:rPr>
              <a:t>seated</a:t>
            </a:r>
          </a:p>
          <a:p>
            <a:pPr marL="379095" indent="-367030">
              <a:spcBef>
                <a:spcPts val="100"/>
              </a:spcBef>
              <a:buClr>
                <a:srgbClr val="8CADAE"/>
              </a:buClr>
              <a:buSzPct val="128571"/>
              <a:buFontTx/>
              <a:buChar char="•"/>
              <a:tabLst>
                <a:tab pos="379095" algn="l"/>
                <a:tab pos="379730" algn="l"/>
              </a:tabLst>
            </a:pPr>
            <a:r>
              <a:rPr lang="en-US" sz="2100" spc="15" dirty="0">
                <a:cs typeface="Calibri"/>
              </a:rPr>
              <a:t>Unskilled</a:t>
            </a:r>
            <a:r>
              <a:rPr lang="en-US" sz="2100" spc="20" dirty="0">
                <a:cs typeface="Calibri"/>
              </a:rPr>
              <a:t> </a:t>
            </a:r>
            <a:r>
              <a:rPr lang="en-US" sz="2100" spc="5" dirty="0">
                <a:cs typeface="Calibri"/>
              </a:rPr>
              <a:t>in</a:t>
            </a:r>
            <a:r>
              <a:rPr lang="en-US" sz="2100" spc="20" dirty="0">
                <a:cs typeface="Calibri"/>
              </a:rPr>
              <a:t> </a:t>
            </a:r>
            <a:r>
              <a:rPr lang="en-US" sz="2100" spc="10" dirty="0">
                <a:cs typeface="Calibri"/>
              </a:rPr>
              <a:t>dealing</a:t>
            </a:r>
            <a:r>
              <a:rPr lang="en-US" sz="2100" spc="20" dirty="0">
                <a:cs typeface="Calibri"/>
              </a:rPr>
              <a:t> </a:t>
            </a:r>
            <a:r>
              <a:rPr lang="en-US" sz="2100" spc="10" dirty="0">
                <a:cs typeface="Calibri"/>
              </a:rPr>
              <a:t>with</a:t>
            </a:r>
            <a:r>
              <a:rPr lang="en-US" sz="2100" spc="20" dirty="0">
                <a:cs typeface="Calibri"/>
              </a:rPr>
              <a:t> </a:t>
            </a:r>
            <a:r>
              <a:rPr lang="en-US" sz="2100" spc="10" dirty="0">
                <a:cs typeface="Calibri"/>
              </a:rPr>
              <a:t>other</a:t>
            </a:r>
            <a:r>
              <a:rPr lang="en-US" sz="2100" spc="15" dirty="0">
                <a:cs typeface="Calibri"/>
              </a:rPr>
              <a:t> passengers</a:t>
            </a:r>
            <a:endParaRPr lang="en-US" sz="2100" dirty="0">
              <a:cs typeface="Calibri"/>
            </a:endParaRPr>
          </a:p>
          <a:p>
            <a:pPr marL="379095" indent="-367030">
              <a:spcBef>
                <a:spcPts val="100"/>
              </a:spcBef>
              <a:buClr>
                <a:srgbClr val="8CADAE"/>
              </a:buClr>
              <a:buSzPct val="128571"/>
              <a:buFontTx/>
              <a:buChar char="•"/>
              <a:tabLst>
                <a:tab pos="379095" algn="l"/>
                <a:tab pos="379730" algn="l"/>
              </a:tabLst>
            </a:pPr>
            <a:endParaRPr lang="en-US" sz="2100" dirty="0">
              <a:cs typeface="Calibri"/>
            </a:endParaRPr>
          </a:p>
          <a:p>
            <a:pPr marL="379095" indent="-367030">
              <a:spcBef>
                <a:spcPts val="100"/>
              </a:spcBef>
              <a:buClr>
                <a:srgbClr val="8CADAE"/>
              </a:buClr>
              <a:buSzPct val="128571"/>
              <a:buFontTx/>
              <a:buChar char="•"/>
              <a:tabLst>
                <a:tab pos="379095" algn="l"/>
                <a:tab pos="379730" algn="l"/>
              </a:tabLst>
            </a:pPr>
            <a:endParaRPr lang="en-US" sz="2100" dirty="0"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100"/>
              </a:spcBef>
              <a:buClr>
                <a:srgbClr val="8CADAE"/>
              </a:buClr>
              <a:buSzPct val="128571"/>
              <a:buChar char="•"/>
              <a:tabLst>
                <a:tab pos="379095" algn="l"/>
                <a:tab pos="379730" algn="l"/>
              </a:tabLst>
            </a:pPr>
            <a:endParaRPr sz="21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6430" y="5804535"/>
            <a:ext cx="8167370" cy="6724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79095" marR="5080" indent="-367030">
              <a:lnSpc>
                <a:spcPct val="76700"/>
              </a:lnSpc>
              <a:spcBef>
                <a:spcPts val="770"/>
              </a:spcBef>
              <a:buClr>
                <a:srgbClr val="CCB400"/>
              </a:buClr>
              <a:buSzPct val="112500"/>
              <a:buChar char="•"/>
              <a:tabLst>
                <a:tab pos="379095" algn="l"/>
                <a:tab pos="379730" algn="l"/>
              </a:tabLst>
            </a:pPr>
            <a:r>
              <a:rPr sz="2400" spc="-25" dirty="0">
                <a:latin typeface="Calibri"/>
                <a:cs typeface="Calibri"/>
              </a:rPr>
              <a:t>Conflicting needs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regarding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accessibility (multiple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issues with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clear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solutions)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149" y="600535"/>
            <a:ext cx="733996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chemeClr val="tx1"/>
                </a:solidFill>
              </a:rPr>
              <a:t>What</a:t>
            </a:r>
            <a:r>
              <a:rPr spc="-6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We</a:t>
            </a:r>
            <a:r>
              <a:rPr spc="-6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Heard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From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You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480" y="1800540"/>
            <a:ext cx="8569960" cy="3907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ts val="3240"/>
              </a:lnSpc>
              <a:spcBef>
                <a:spcPts val="10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Paratransit</a:t>
            </a:r>
            <a:endParaRPr sz="2900">
              <a:latin typeface="Calibri"/>
              <a:cs typeface="Calibri"/>
            </a:endParaRPr>
          </a:p>
          <a:p>
            <a:pPr marL="868044" lvl="1" indent="-367665">
              <a:lnSpc>
                <a:spcPts val="2400"/>
              </a:lnSpc>
              <a:buClr>
                <a:srgbClr val="CCB400"/>
              </a:buClr>
              <a:buSzPct val="112500"/>
              <a:buChar char="•"/>
              <a:tabLst>
                <a:tab pos="868044" algn="l"/>
                <a:tab pos="868680" algn="l"/>
              </a:tabLst>
            </a:pPr>
            <a:r>
              <a:rPr sz="2400" spc="-25" dirty="0">
                <a:latin typeface="Calibri"/>
                <a:cs typeface="Calibri"/>
              </a:rPr>
              <a:t>Unclear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difficult </a:t>
            </a:r>
            <a:r>
              <a:rPr sz="2400" spc="-20" dirty="0">
                <a:latin typeface="Calibri"/>
                <a:cs typeface="Calibri"/>
              </a:rPr>
              <a:t>eligibility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  <a:p>
            <a:pPr marL="868044" lvl="1" indent="-367665">
              <a:lnSpc>
                <a:spcPts val="2400"/>
              </a:lnSpc>
              <a:buClr>
                <a:srgbClr val="CCB400"/>
              </a:buClr>
              <a:buSzPct val="112500"/>
              <a:buChar char="•"/>
              <a:tabLst>
                <a:tab pos="868044" algn="l"/>
                <a:tab pos="868680" algn="l"/>
              </a:tabLst>
            </a:pPr>
            <a:r>
              <a:rPr sz="2400" spc="-25" dirty="0">
                <a:latin typeface="Calibri"/>
                <a:cs typeface="Calibri"/>
              </a:rPr>
              <a:t>Scheduling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delays</a:t>
            </a:r>
            <a:endParaRPr sz="2400">
              <a:latin typeface="Calibri"/>
              <a:cs typeface="Calibri"/>
            </a:endParaRPr>
          </a:p>
          <a:p>
            <a:pPr marL="868044" lvl="1" indent="-367665">
              <a:lnSpc>
                <a:spcPts val="2400"/>
              </a:lnSpc>
              <a:buClr>
                <a:srgbClr val="CCB400"/>
              </a:buClr>
              <a:buSzPct val="112500"/>
              <a:buChar char="•"/>
              <a:tabLst>
                <a:tab pos="868044" algn="l"/>
                <a:tab pos="868680" algn="l"/>
              </a:tabLst>
            </a:pPr>
            <a:r>
              <a:rPr sz="2400" spc="-25" dirty="0">
                <a:latin typeface="Calibri"/>
                <a:cs typeface="Calibri"/>
              </a:rPr>
              <a:t>Regional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trips</a:t>
            </a:r>
            <a:r>
              <a:rPr sz="2400" spc="-25" dirty="0">
                <a:latin typeface="Calibri"/>
                <a:cs typeface="Calibri"/>
              </a:rPr>
              <a:t> across jurisdictions </a:t>
            </a:r>
            <a:r>
              <a:rPr sz="2400" spc="-20" dirty="0">
                <a:latin typeface="Calibri"/>
                <a:cs typeface="Calibri"/>
              </a:rPr>
              <a:t>(transfer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trips)</a:t>
            </a:r>
            <a:endParaRPr sz="2400">
              <a:latin typeface="Calibri"/>
              <a:cs typeface="Calibri"/>
            </a:endParaRPr>
          </a:p>
          <a:p>
            <a:pPr marL="868044" lvl="1" indent="-367665">
              <a:lnSpc>
                <a:spcPts val="2400"/>
              </a:lnSpc>
              <a:buClr>
                <a:srgbClr val="CCB400"/>
              </a:buClr>
              <a:buSzPct val="112500"/>
              <a:buChar char="•"/>
              <a:tabLst>
                <a:tab pos="868044" algn="l"/>
                <a:tab pos="868680" algn="l"/>
              </a:tabLst>
            </a:pPr>
            <a:r>
              <a:rPr sz="2400" spc="-25" dirty="0">
                <a:latin typeface="Calibri"/>
                <a:cs typeface="Calibri"/>
              </a:rPr>
              <a:t>Curb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curb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problems</a:t>
            </a:r>
            <a:endParaRPr sz="2400">
              <a:latin typeface="Calibri"/>
              <a:cs typeface="Calibri"/>
            </a:endParaRPr>
          </a:p>
          <a:p>
            <a:pPr marL="868044" marR="5080" lvl="1" indent="-367030">
              <a:lnSpc>
                <a:spcPts val="2400"/>
              </a:lnSpc>
              <a:spcBef>
                <a:spcPts val="240"/>
              </a:spcBef>
              <a:buClr>
                <a:srgbClr val="CCB400"/>
              </a:buClr>
              <a:buSzPct val="112500"/>
              <a:buChar char="•"/>
              <a:tabLst>
                <a:tab pos="868044" algn="l"/>
                <a:tab pos="868680" algn="l"/>
              </a:tabLst>
            </a:pPr>
            <a:r>
              <a:rPr sz="2400" spc="-25" dirty="0">
                <a:latin typeface="Calibri"/>
                <a:cs typeface="Calibri"/>
              </a:rPr>
              <a:t>Parents </a:t>
            </a:r>
            <a:r>
              <a:rPr sz="2400" spc="-20" dirty="0">
                <a:latin typeface="Calibri"/>
                <a:cs typeface="Calibri"/>
              </a:rPr>
              <a:t>with </a:t>
            </a:r>
            <a:r>
              <a:rPr sz="2400" spc="-25" dirty="0">
                <a:latin typeface="Calibri"/>
                <a:cs typeface="Calibri"/>
              </a:rPr>
              <a:t>disabilities and parents </a:t>
            </a:r>
            <a:r>
              <a:rPr sz="2400" spc="-15" dirty="0">
                <a:latin typeface="Calibri"/>
                <a:cs typeface="Calibri"/>
              </a:rPr>
              <a:t>of </a:t>
            </a:r>
            <a:r>
              <a:rPr sz="2400" spc="-25" dirty="0">
                <a:latin typeface="Calibri"/>
                <a:cs typeface="Calibri"/>
              </a:rPr>
              <a:t>disabled children poorly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served</a:t>
            </a:r>
            <a:endParaRPr sz="2400">
              <a:latin typeface="Calibri"/>
              <a:cs typeface="Calibri"/>
            </a:endParaRPr>
          </a:p>
          <a:p>
            <a:pPr marL="868044" lvl="1" indent="-367665">
              <a:lnSpc>
                <a:spcPts val="2400"/>
              </a:lnSpc>
              <a:buClr>
                <a:srgbClr val="CCB400"/>
              </a:buClr>
              <a:buSzPct val="112500"/>
              <a:buChar char="•"/>
              <a:tabLst>
                <a:tab pos="868044" algn="l"/>
                <a:tab pos="868680" algn="l"/>
              </a:tabLst>
            </a:pPr>
            <a:r>
              <a:rPr sz="2400" spc="-20" dirty="0">
                <a:latin typeface="Calibri"/>
                <a:cs typeface="Calibri"/>
              </a:rPr>
              <a:t>Huge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disparities across providers </a:t>
            </a:r>
            <a:r>
              <a:rPr sz="2400" spc="-20" dirty="0">
                <a:latin typeface="Calibri"/>
                <a:cs typeface="Calibri"/>
              </a:rPr>
              <a:t>(even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one</a:t>
            </a:r>
            <a:r>
              <a:rPr sz="2400" spc="-25" dirty="0">
                <a:latin typeface="Calibri"/>
                <a:cs typeface="Calibri"/>
              </a:rPr>
              <a:t> county)</a:t>
            </a:r>
            <a:endParaRPr sz="2400">
              <a:latin typeface="Calibri"/>
              <a:cs typeface="Calibri"/>
            </a:endParaRPr>
          </a:p>
          <a:p>
            <a:pPr marL="379095" indent="-367030">
              <a:lnSpc>
                <a:spcPts val="3250"/>
              </a:lnSpc>
              <a:spcBef>
                <a:spcPts val="19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Private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Transportation</a:t>
            </a:r>
            <a:endParaRPr sz="2900">
              <a:latin typeface="Calibri"/>
              <a:cs typeface="Calibri"/>
            </a:endParaRPr>
          </a:p>
          <a:p>
            <a:pPr marL="868044" lvl="1" indent="-367665">
              <a:lnSpc>
                <a:spcPts val="2410"/>
              </a:lnSpc>
              <a:buClr>
                <a:srgbClr val="CCB400"/>
              </a:buClr>
              <a:buSzPct val="112500"/>
              <a:buChar char="•"/>
              <a:tabLst>
                <a:tab pos="868044" algn="l"/>
                <a:tab pos="868680" algn="l"/>
              </a:tabLst>
            </a:pPr>
            <a:r>
              <a:rPr sz="2400" spc="-20" dirty="0">
                <a:latin typeface="Calibri"/>
                <a:cs typeface="Calibri"/>
              </a:rPr>
              <a:t>Lack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wheelchair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accessible cabs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ride</a:t>
            </a:r>
            <a:r>
              <a:rPr sz="2400" spc="-25" dirty="0">
                <a:latin typeface="Calibri"/>
                <a:cs typeface="Calibri"/>
              </a:rPr>
              <a:t> hail services</a:t>
            </a:r>
            <a:endParaRPr sz="2400">
              <a:latin typeface="Calibri"/>
              <a:cs typeface="Calibri"/>
            </a:endParaRPr>
          </a:p>
          <a:p>
            <a:pPr marL="868044" lvl="1" indent="-367665">
              <a:lnSpc>
                <a:spcPts val="2640"/>
              </a:lnSpc>
              <a:buClr>
                <a:srgbClr val="CCB400"/>
              </a:buClr>
              <a:buSzPct val="112500"/>
              <a:buChar char="•"/>
              <a:tabLst>
                <a:tab pos="868044" algn="l"/>
                <a:tab pos="868680" algn="l"/>
              </a:tabLst>
            </a:pPr>
            <a:r>
              <a:rPr sz="2400" spc="-25" dirty="0">
                <a:latin typeface="Calibri"/>
                <a:cs typeface="Calibri"/>
              </a:rPr>
              <a:t>Expensive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8141" y="600535"/>
            <a:ext cx="778065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chemeClr val="tx1"/>
                </a:solidFill>
              </a:rPr>
              <a:t>Accessible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Ride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Hail</a:t>
            </a:r>
            <a:r>
              <a:rPr spc="-6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on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the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Horizon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480" y="1800540"/>
            <a:ext cx="7892415" cy="4585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TNC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Access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for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All </a:t>
            </a:r>
            <a:r>
              <a:rPr sz="2900" spc="-10" dirty="0">
                <a:latin typeface="Calibri"/>
                <a:cs typeface="Calibri"/>
              </a:rPr>
              <a:t>Act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$.10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per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completed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ride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creating Access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Fund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Ride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hail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companies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are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starting </a:t>
            </a:r>
            <a:r>
              <a:rPr sz="2900" spc="-5" dirty="0">
                <a:latin typeface="Calibri"/>
                <a:cs typeface="Calibri"/>
              </a:rPr>
              <a:t>to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provide</a:t>
            </a:r>
            <a:r>
              <a:rPr sz="2900" spc="-15" dirty="0">
                <a:latin typeface="Calibri"/>
                <a:cs typeface="Calibri"/>
              </a:rPr>
              <a:t> service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5" dirty="0">
                <a:latin typeface="Calibri"/>
                <a:cs typeface="Calibri"/>
              </a:rPr>
              <a:t>Access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Fund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in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each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County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Potential </a:t>
            </a:r>
            <a:r>
              <a:rPr sz="2900" spc="-5" dirty="0">
                <a:latin typeface="Calibri"/>
                <a:cs typeface="Calibri"/>
              </a:rPr>
              <a:t>for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additional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providers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in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2022</a:t>
            </a:r>
            <a:endParaRPr sz="2900">
              <a:latin typeface="Calibri"/>
              <a:cs typeface="Calibri"/>
            </a:endParaRPr>
          </a:p>
          <a:p>
            <a:pPr marL="379095" marR="2031364" indent="-367030">
              <a:lnSpc>
                <a:spcPts val="2900"/>
              </a:lnSpc>
              <a:spcBef>
                <a:spcPts val="300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5" dirty="0">
                <a:latin typeface="Calibri"/>
                <a:cs typeface="Calibri"/>
              </a:rPr>
              <a:t>Follow </a:t>
            </a:r>
            <a:r>
              <a:rPr sz="2900" spc="-10" dirty="0">
                <a:latin typeface="Calibri"/>
                <a:cs typeface="Calibri"/>
              </a:rPr>
              <a:t>the rulemaking at the CPUC: 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https://</a:t>
            </a:r>
            <a:r>
              <a:rPr sz="2900" spc="-15" dirty="0">
                <a:latin typeface="Calibri"/>
                <a:cs typeface="Calibri"/>
                <a:hlinkClick r:id="rId2"/>
              </a:rPr>
              <a:t>www.cpuc.ca.gov/tncaccess/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548</Words>
  <Application>Microsoft Office PowerPoint</Application>
  <PresentationFormat>Custom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Office Theme</vt:lpstr>
      <vt:lpstr>Transportation Resiliency,  Accessibility and Climate  Sustainability (TRACS) Workshop for the Disability Community</vt:lpstr>
      <vt:lpstr>Agenda for TRACS Disability Community Workshop</vt:lpstr>
      <vt:lpstr>TRACS Mission and Realm</vt:lpstr>
      <vt:lpstr>Briefly, Achievements of TRACS</vt:lpstr>
      <vt:lpstr>Workshop Goals</vt:lpstr>
      <vt:lpstr>How We Heard From You</vt:lpstr>
      <vt:lpstr>What We Heard From You</vt:lpstr>
      <vt:lpstr>What We Heard From You (cont.)</vt:lpstr>
      <vt:lpstr>Accessible Ride Hail on the Horizon</vt:lpstr>
      <vt:lpstr>Speaker Presentations</vt:lpstr>
      <vt:lpstr>Transportation Advocacy</vt:lpstr>
      <vt:lpstr>Hopes and Dreams for the Future</vt:lpstr>
      <vt:lpstr>Call to Action</vt:lpstr>
      <vt:lpstr>Thanks for your participation and  continued advocacy!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TRACS Workshop Community Feb 10 2021</dc:title>
  <dc:creator>Dre &amp; Mike</dc:creator>
  <cp:lastModifiedBy>moya.shpuntoff</cp:lastModifiedBy>
  <cp:revision>7</cp:revision>
  <dcterms:created xsi:type="dcterms:W3CDTF">2021-04-01T00:44:42Z</dcterms:created>
  <dcterms:modified xsi:type="dcterms:W3CDTF">2021-04-01T17:27:19Z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2021-02-08T00:00:00Z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2021-04-01T00:00:00Z</vt:filetime>
  </property>
</Properties>
</file>