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4"/>
  </p:sldMasterIdLst>
  <p:notesMasterIdLst>
    <p:notesMasterId r:id="rId31"/>
  </p:notesMasterIdLst>
  <p:sldIdLst>
    <p:sldId id="364" r:id="rId5"/>
    <p:sldId id="392" r:id="rId6"/>
    <p:sldId id="386" r:id="rId7"/>
    <p:sldId id="383" r:id="rId8"/>
    <p:sldId id="397" r:id="rId9"/>
    <p:sldId id="399" r:id="rId10"/>
    <p:sldId id="415" r:id="rId11"/>
    <p:sldId id="387" r:id="rId12"/>
    <p:sldId id="400" r:id="rId13"/>
    <p:sldId id="414" r:id="rId14"/>
    <p:sldId id="388" r:id="rId15"/>
    <p:sldId id="379" r:id="rId16"/>
    <p:sldId id="393" r:id="rId17"/>
    <p:sldId id="401" r:id="rId18"/>
    <p:sldId id="402" r:id="rId19"/>
    <p:sldId id="404" r:id="rId20"/>
    <p:sldId id="403" r:id="rId21"/>
    <p:sldId id="405" r:id="rId22"/>
    <p:sldId id="389" r:id="rId23"/>
    <p:sldId id="409" r:id="rId24"/>
    <p:sldId id="410" r:id="rId25"/>
    <p:sldId id="411" r:id="rId26"/>
    <p:sldId id="412" r:id="rId27"/>
    <p:sldId id="413" r:id="rId28"/>
    <p:sldId id="408" r:id="rId29"/>
    <p:sldId id="396" r:id="rId30"/>
  </p:sldIdLst>
  <p:sldSz cx="9144000" cy="6858000" type="screen4x3"/>
  <p:notesSz cx="7023100" cy="9309100"/>
  <p:embeddedFontLst>
    <p:embeddedFont>
      <p:font typeface="Calibri" panose="020F0502020204030204" pitchFamily="34" charset="0"/>
      <p:regular r:id="rId32"/>
      <p:bold r:id="rId33"/>
      <p:italic r:id="rId34"/>
      <p:boldItalic r:id="rId35"/>
    </p:embeddedFont>
    <p:embeddedFont>
      <p:font typeface="Graphein Pro Bold" panose="020B0703030504020204" charset="0"/>
      <p:bold r:id="rId36"/>
    </p:embeddedFont>
    <p:embeddedFont>
      <p:font typeface="Graphein Pro Book" panose="020B0602020204090204" charset="0"/>
      <p:regular r:id="rId37"/>
      <p:bold r:id="rId38"/>
      <p:italic r:id="rId39"/>
      <p:boldItalic r:id="rId40"/>
    </p:embeddedFont>
    <p:embeddedFont>
      <p:font typeface="Graphein Pro Light" panose="020B070303050402020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vin C. McDonald" initials="KCM" lastIdx="31" clrIdx="0">
    <p:extLst>
      <p:ext uri="{19B8F6BF-5375-455C-9EA6-DF929625EA0E}">
        <p15:presenceInfo xmlns:p15="http://schemas.microsoft.com/office/powerpoint/2012/main" userId="S-1-5-21-1221443601-3574660342-3510526411-21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F8695"/>
    <a:srgbClr val="2FA0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3" autoAdjust="0"/>
    <p:restoredTop sz="86364" autoAdjust="0"/>
  </p:normalViewPr>
  <p:slideViewPr>
    <p:cSldViewPr snapToGrid="0" snapToObjects="1">
      <p:cViewPr varScale="1">
        <p:scale>
          <a:sx n="61" d="100"/>
          <a:sy n="61" d="100"/>
        </p:scale>
        <p:origin x="994" y="53"/>
      </p:cViewPr>
      <p:guideLst/>
    </p:cSldViewPr>
  </p:slideViewPr>
  <p:outlineViewPr>
    <p:cViewPr>
      <p:scale>
        <a:sx n="33" d="100"/>
        <a:sy n="33" d="100"/>
      </p:scale>
      <p:origin x="0" y="0"/>
    </p:cViewPr>
  </p:outlineViewPr>
  <p:notesTextViewPr>
    <p:cViewPr>
      <p:scale>
        <a:sx n="95" d="100"/>
        <a:sy n="9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j-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solidFill>
              <a:schemeClr val="accent1"/>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517-2E48-B9FB-C3D0475124E5}"/>
            </c:ext>
          </c:extLst>
        </c:ser>
        <c:ser>
          <c:idx val="1"/>
          <c:order val="1"/>
          <c:tx>
            <c:strRef>
              <c:f>Sheet1!$C$1</c:f>
              <c:strCache>
                <c:ptCount val="1"/>
                <c:pt idx="0">
                  <c:v>Series 2</c:v>
                </c:pt>
              </c:strCache>
            </c:strRef>
          </c:tx>
          <c:spPr>
            <a:solidFill>
              <a:schemeClr val="accent2"/>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517-2E48-B9FB-C3D0475124E5}"/>
            </c:ext>
          </c:extLst>
        </c:ser>
        <c:ser>
          <c:idx val="2"/>
          <c:order val="2"/>
          <c:tx>
            <c:strRef>
              <c:f>Sheet1!$D$1</c:f>
              <c:strCache>
                <c:ptCount val="1"/>
                <c:pt idx="0">
                  <c:v>Series 3</c:v>
                </c:pt>
              </c:strCache>
            </c:strRef>
          </c:tx>
          <c:spPr>
            <a:solidFill>
              <a:schemeClr val="accent3"/>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517-2E48-B9FB-C3D0475124E5}"/>
            </c:ext>
          </c:extLst>
        </c:ser>
        <c:dLbls>
          <c:showLegendKey val="0"/>
          <c:showVal val="0"/>
          <c:showCatName val="0"/>
          <c:showSerName val="0"/>
          <c:showPercent val="0"/>
          <c:showBubbleSize val="0"/>
        </c:dLbls>
        <c:gapWidth val="150"/>
        <c:shape val="box"/>
        <c:axId val="138123432"/>
        <c:axId val="138123824"/>
        <c:axId val="0"/>
      </c:bar3DChart>
      <c:catAx>
        <c:axId val="1381234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j-lt"/>
                <a:ea typeface="+mn-ea"/>
                <a:cs typeface="+mn-cs"/>
              </a:defRPr>
            </a:pPr>
            <a:endParaRPr lang="en-US"/>
          </a:p>
        </c:txPr>
        <c:crossAx val="138123824"/>
        <c:crosses val="autoZero"/>
        <c:auto val="1"/>
        <c:lblAlgn val="ctr"/>
        <c:lblOffset val="100"/>
        <c:noMultiLvlLbl val="0"/>
      </c:catAx>
      <c:valAx>
        <c:axId val="13812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381234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j-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Series 1</c:v>
                </c:pt>
              </c:strCache>
            </c:strRef>
          </c:tx>
          <c:spPr>
            <a:solidFill>
              <a:schemeClr val="accent1"/>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517-2E48-B9FB-C3D0475124E5}"/>
            </c:ext>
          </c:extLst>
        </c:ser>
        <c:ser>
          <c:idx val="1"/>
          <c:order val="1"/>
          <c:tx>
            <c:strRef>
              <c:f>Sheet1!$C$1</c:f>
              <c:strCache>
                <c:ptCount val="1"/>
                <c:pt idx="0">
                  <c:v>Series 2</c:v>
                </c:pt>
              </c:strCache>
            </c:strRef>
          </c:tx>
          <c:spPr>
            <a:solidFill>
              <a:schemeClr val="accent2"/>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517-2E48-B9FB-C3D0475124E5}"/>
            </c:ext>
          </c:extLst>
        </c:ser>
        <c:ser>
          <c:idx val="2"/>
          <c:order val="2"/>
          <c:tx>
            <c:strRef>
              <c:f>Sheet1!$D$1</c:f>
              <c:strCache>
                <c:ptCount val="1"/>
                <c:pt idx="0">
                  <c:v>Series 3</c:v>
                </c:pt>
              </c:strCache>
            </c:strRef>
          </c:tx>
          <c:spPr>
            <a:solidFill>
              <a:schemeClr val="accent3"/>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517-2E48-B9FB-C3D0475124E5}"/>
            </c:ext>
          </c:extLst>
        </c:ser>
        <c:dLbls>
          <c:showLegendKey val="0"/>
          <c:showVal val="0"/>
          <c:showCatName val="0"/>
          <c:showSerName val="0"/>
          <c:showPercent val="0"/>
          <c:showBubbleSize val="0"/>
        </c:dLbls>
        <c:gapWidth val="150"/>
        <c:shape val="box"/>
        <c:axId val="138124608"/>
        <c:axId val="138125000"/>
        <c:axId val="0"/>
      </c:bar3DChart>
      <c:catAx>
        <c:axId val="1381246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j-lt"/>
                <a:ea typeface="+mn-ea"/>
                <a:cs typeface="+mn-cs"/>
              </a:defRPr>
            </a:pPr>
            <a:endParaRPr lang="en-US"/>
          </a:p>
        </c:txPr>
        <c:crossAx val="138125000"/>
        <c:crosses val="autoZero"/>
        <c:auto val="1"/>
        <c:lblAlgn val="ctr"/>
        <c:lblOffset val="100"/>
        <c:noMultiLvlLbl val="0"/>
      </c:catAx>
      <c:valAx>
        <c:axId val="138125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381246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j-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Sheet1!$B$1</c:f>
              <c:strCache>
                <c:ptCount val="1"/>
                <c:pt idx="0">
                  <c:v>Series 1</c:v>
                </c:pt>
              </c:strCache>
            </c:strRef>
          </c:tx>
          <c:spPr>
            <a:solidFill>
              <a:schemeClr val="accent1"/>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517-2E48-B9FB-C3D0475124E5}"/>
            </c:ext>
          </c:extLst>
        </c:ser>
        <c:ser>
          <c:idx val="1"/>
          <c:order val="1"/>
          <c:tx>
            <c:strRef>
              <c:f>Sheet1!$C$1</c:f>
              <c:strCache>
                <c:ptCount val="1"/>
                <c:pt idx="0">
                  <c:v>Series 2</c:v>
                </c:pt>
              </c:strCache>
            </c:strRef>
          </c:tx>
          <c:spPr>
            <a:solidFill>
              <a:schemeClr val="accent2"/>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517-2E48-B9FB-C3D0475124E5}"/>
            </c:ext>
          </c:extLst>
        </c:ser>
        <c:ser>
          <c:idx val="2"/>
          <c:order val="2"/>
          <c:tx>
            <c:strRef>
              <c:f>Sheet1!$D$1</c:f>
              <c:strCache>
                <c:ptCount val="1"/>
                <c:pt idx="0">
                  <c:v>Series 3</c:v>
                </c:pt>
              </c:strCache>
            </c:strRef>
          </c:tx>
          <c:spPr>
            <a:solidFill>
              <a:schemeClr val="accent3"/>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517-2E48-B9FB-C3D0475124E5}"/>
            </c:ext>
          </c:extLst>
        </c:ser>
        <c:dLbls>
          <c:showLegendKey val="0"/>
          <c:showVal val="0"/>
          <c:showCatName val="0"/>
          <c:showSerName val="0"/>
          <c:showPercent val="0"/>
          <c:showBubbleSize val="0"/>
        </c:dLbls>
        <c:gapWidth val="150"/>
        <c:shape val="box"/>
        <c:axId val="138125784"/>
        <c:axId val="138126176"/>
        <c:axId val="0"/>
      </c:bar3DChart>
      <c:catAx>
        <c:axId val="1381257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j-lt"/>
                <a:ea typeface="+mn-ea"/>
                <a:cs typeface="+mn-cs"/>
              </a:defRPr>
            </a:pPr>
            <a:endParaRPr lang="en-US"/>
          </a:p>
        </c:txPr>
        <c:crossAx val="138126176"/>
        <c:crosses val="autoZero"/>
        <c:auto val="1"/>
        <c:lblAlgn val="ctr"/>
        <c:lblOffset val="100"/>
        <c:noMultiLvlLbl val="0"/>
      </c:catAx>
      <c:valAx>
        <c:axId val="1381261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381257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j-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Sheet1!$B$1</c:f>
              <c:strCache>
                <c:ptCount val="1"/>
                <c:pt idx="0">
                  <c:v>Series 1</c:v>
                </c:pt>
              </c:strCache>
            </c:strRef>
          </c:tx>
          <c:spPr>
            <a:solidFill>
              <a:schemeClr val="accent1"/>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517-2E48-B9FB-C3D0475124E5}"/>
            </c:ext>
          </c:extLst>
        </c:ser>
        <c:ser>
          <c:idx val="1"/>
          <c:order val="1"/>
          <c:tx>
            <c:strRef>
              <c:f>Sheet1!$C$1</c:f>
              <c:strCache>
                <c:ptCount val="1"/>
                <c:pt idx="0">
                  <c:v>Series 2</c:v>
                </c:pt>
              </c:strCache>
            </c:strRef>
          </c:tx>
          <c:spPr>
            <a:solidFill>
              <a:schemeClr val="accent2"/>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517-2E48-B9FB-C3D0475124E5}"/>
            </c:ext>
          </c:extLst>
        </c:ser>
        <c:ser>
          <c:idx val="2"/>
          <c:order val="2"/>
          <c:tx>
            <c:strRef>
              <c:f>Sheet1!$D$1</c:f>
              <c:strCache>
                <c:ptCount val="1"/>
                <c:pt idx="0">
                  <c:v>Series 3</c:v>
                </c:pt>
              </c:strCache>
            </c:strRef>
          </c:tx>
          <c:spPr>
            <a:solidFill>
              <a:schemeClr val="accent3"/>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517-2E48-B9FB-C3D0475124E5}"/>
            </c:ext>
          </c:extLst>
        </c:ser>
        <c:dLbls>
          <c:showLegendKey val="0"/>
          <c:showVal val="0"/>
          <c:showCatName val="0"/>
          <c:showSerName val="0"/>
          <c:showPercent val="0"/>
          <c:showBubbleSize val="0"/>
        </c:dLbls>
        <c:gapWidth val="150"/>
        <c:shape val="box"/>
        <c:axId val="138126960"/>
        <c:axId val="138127352"/>
        <c:axId val="0"/>
      </c:bar3DChart>
      <c:catAx>
        <c:axId val="1381269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j-lt"/>
                <a:ea typeface="+mn-ea"/>
                <a:cs typeface="+mn-cs"/>
              </a:defRPr>
            </a:pPr>
            <a:endParaRPr lang="en-US"/>
          </a:p>
        </c:txPr>
        <c:crossAx val="138127352"/>
        <c:crosses val="autoZero"/>
        <c:auto val="1"/>
        <c:lblAlgn val="ctr"/>
        <c:lblOffset val="100"/>
        <c:noMultiLvlLbl val="0"/>
      </c:catAx>
      <c:valAx>
        <c:axId val="1381273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381269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j-lt"/>
              <a:ea typeface="+mn-ea"/>
              <a:cs typeface="+mn-cs"/>
            </a:defRPr>
          </a:pPr>
          <a:endParaRPr lang="en-US"/>
        </a:p>
      </c:txPr>
    </c:title>
    <c:autoTitleDeleted val="0"/>
    <c:plotArea>
      <c:layout/>
      <c:areaChart>
        <c:grouping val="stacked"/>
        <c:varyColors val="0"/>
        <c:ser>
          <c:idx val="0"/>
          <c:order val="0"/>
          <c:tx>
            <c:strRef>
              <c:f>Sheet1!$B$1</c:f>
              <c:strCache>
                <c:ptCount val="1"/>
                <c:pt idx="0">
                  <c:v>Series 1</c:v>
                </c:pt>
              </c:strCache>
            </c:strRef>
          </c:tx>
          <c:spPr>
            <a:solidFill>
              <a:schemeClr val="accent1"/>
            </a:solidFill>
            <a:ln>
              <a:noFill/>
            </a:ln>
            <a:effectLst/>
          </c:spP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517-2E48-B9FB-C3D0475124E5}"/>
            </c:ext>
          </c:extLst>
        </c:ser>
        <c:ser>
          <c:idx val="1"/>
          <c:order val="1"/>
          <c:tx>
            <c:strRef>
              <c:f>Sheet1!$C$1</c:f>
              <c:strCache>
                <c:ptCount val="1"/>
                <c:pt idx="0">
                  <c:v>Series 2</c:v>
                </c:pt>
              </c:strCache>
            </c:strRef>
          </c:tx>
          <c:spPr>
            <a:solidFill>
              <a:schemeClr val="accent2"/>
            </a:solidFill>
            <a:ln>
              <a:noFill/>
            </a:ln>
            <a:effectLst/>
          </c:spP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517-2E48-B9FB-C3D0475124E5}"/>
            </c:ext>
          </c:extLst>
        </c:ser>
        <c:ser>
          <c:idx val="2"/>
          <c:order val="2"/>
          <c:tx>
            <c:strRef>
              <c:f>Sheet1!$D$1</c:f>
              <c:strCache>
                <c:ptCount val="1"/>
                <c:pt idx="0">
                  <c:v>Series 3</c:v>
                </c:pt>
              </c:strCache>
            </c:strRef>
          </c:tx>
          <c:spPr>
            <a:solidFill>
              <a:schemeClr val="accent3"/>
            </a:solidFill>
            <a:ln>
              <a:noFill/>
            </a:ln>
            <a:effectLst/>
          </c:spP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517-2E48-B9FB-C3D0475124E5}"/>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axId val="138128136"/>
        <c:axId val="138128528"/>
      </c:areaChart>
      <c:catAx>
        <c:axId val="1381281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j-lt"/>
                <a:ea typeface="+mn-ea"/>
                <a:cs typeface="+mn-cs"/>
              </a:defRPr>
            </a:pPr>
            <a:endParaRPr lang="en-US"/>
          </a:p>
        </c:txPr>
        <c:crossAx val="138128528"/>
        <c:crosses val="autoZero"/>
        <c:auto val="1"/>
        <c:lblAlgn val="ctr"/>
        <c:lblOffset val="100"/>
        <c:noMultiLvlLbl val="0"/>
      </c:catAx>
      <c:valAx>
        <c:axId val="138128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38128136"/>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j-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8517-2E48-B9FB-C3D0475124E5}"/>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8517-2E48-B9FB-C3D0475124E5}"/>
            </c:ext>
          </c:extLst>
        </c:ser>
        <c:ser>
          <c:idx val="2"/>
          <c:order val="2"/>
          <c:tx>
            <c:strRef>
              <c:f>Sheet1!$D$1</c:f>
              <c:strCache>
                <c:ptCount val="1"/>
                <c:pt idx="0">
                  <c:v>Series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8517-2E48-B9FB-C3D0475124E5}"/>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marker val="1"/>
        <c:smooth val="0"/>
        <c:axId val="138129312"/>
        <c:axId val="138129704"/>
      </c:lineChart>
      <c:catAx>
        <c:axId val="1381293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j-lt"/>
                <a:ea typeface="+mn-ea"/>
                <a:cs typeface="+mn-cs"/>
              </a:defRPr>
            </a:pPr>
            <a:endParaRPr lang="en-US"/>
          </a:p>
        </c:txPr>
        <c:crossAx val="138129704"/>
        <c:crosses val="autoZero"/>
        <c:auto val="1"/>
        <c:lblAlgn val="ctr"/>
        <c:lblOffset val="100"/>
        <c:noMultiLvlLbl val="0"/>
      </c:catAx>
      <c:valAx>
        <c:axId val="138129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381293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j-lt"/>
              <a:ea typeface="+mn-ea"/>
              <a:cs typeface="+mn-cs"/>
            </a:defRPr>
          </a:pPr>
          <a:endParaRPr lang="en-US"/>
        </a:p>
      </c:txPr>
    </c:title>
    <c:autoTitleDeleted val="0"/>
    <c:plotArea>
      <c:layout/>
      <c:scatterChart>
        <c:scatterStyle val="smoothMarker"/>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xVal>
            <c:strRef>
              <c:f>Sheet1!$A$2:$A$5</c:f>
              <c:strCache>
                <c:ptCount val="4"/>
                <c:pt idx="0">
                  <c:v>Category 1</c:v>
                </c:pt>
                <c:pt idx="1">
                  <c:v>Category 2</c:v>
                </c:pt>
                <c:pt idx="2">
                  <c:v>Category 3</c:v>
                </c:pt>
                <c:pt idx="3">
                  <c:v>Category 4</c:v>
                </c:pt>
              </c:strCache>
            </c:strRef>
          </c:xVal>
          <c:yVal>
            <c:numRef>
              <c:f>Sheet1!$B$2:$B$5</c:f>
              <c:numCache>
                <c:formatCode>General</c:formatCode>
                <c:ptCount val="4"/>
                <c:pt idx="0">
                  <c:v>4.3</c:v>
                </c:pt>
                <c:pt idx="1">
                  <c:v>2.5</c:v>
                </c:pt>
                <c:pt idx="2">
                  <c:v>3.5</c:v>
                </c:pt>
                <c:pt idx="3">
                  <c:v>4.5</c:v>
                </c:pt>
              </c:numCache>
            </c:numRef>
          </c:yVal>
          <c:smooth val="1"/>
          <c:extLst>
            <c:ext xmlns:c16="http://schemas.microsoft.com/office/drawing/2014/chart" uri="{C3380CC4-5D6E-409C-BE32-E72D297353CC}">
              <c16:uniqueId val="{00000000-8517-2E48-B9FB-C3D0475124E5}"/>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xVal>
            <c:strRef>
              <c:f>Sheet1!$A$2:$A$5</c:f>
              <c:strCache>
                <c:ptCount val="4"/>
                <c:pt idx="0">
                  <c:v>Category 1</c:v>
                </c:pt>
                <c:pt idx="1">
                  <c:v>Category 2</c:v>
                </c:pt>
                <c:pt idx="2">
                  <c:v>Category 3</c:v>
                </c:pt>
                <c:pt idx="3">
                  <c:v>Category 4</c:v>
                </c:pt>
              </c:strCache>
            </c:strRef>
          </c:xVal>
          <c:yVal>
            <c:numRef>
              <c:f>Sheet1!$C$2:$C$5</c:f>
              <c:numCache>
                <c:formatCode>General</c:formatCode>
                <c:ptCount val="4"/>
                <c:pt idx="0">
                  <c:v>2.4</c:v>
                </c:pt>
                <c:pt idx="1">
                  <c:v>4.4000000000000004</c:v>
                </c:pt>
                <c:pt idx="2">
                  <c:v>1.8</c:v>
                </c:pt>
                <c:pt idx="3">
                  <c:v>2.8</c:v>
                </c:pt>
              </c:numCache>
            </c:numRef>
          </c:yVal>
          <c:smooth val="1"/>
          <c:extLst>
            <c:ext xmlns:c16="http://schemas.microsoft.com/office/drawing/2014/chart" uri="{C3380CC4-5D6E-409C-BE32-E72D297353CC}">
              <c16:uniqueId val="{00000001-8517-2E48-B9FB-C3D0475124E5}"/>
            </c:ext>
          </c:extLst>
        </c:ser>
        <c:ser>
          <c:idx val="2"/>
          <c:order val="2"/>
          <c:tx>
            <c:strRef>
              <c:f>Sheet1!$D$1</c:f>
              <c:strCache>
                <c:ptCount val="1"/>
                <c:pt idx="0">
                  <c:v>Series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xVal>
            <c:strRef>
              <c:f>Sheet1!$A$2:$A$5</c:f>
              <c:strCache>
                <c:ptCount val="4"/>
                <c:pt idx="0">
                  <c:v>Category 1</c:v>
                </c:pt>
                <c:pt idx="1">
                  <c:v>Category 2</c:v>
                </c:pt>
                <c:pt idx="2">
                  <c:v>Category 3</c:v>
                </c:pt>
                <c:pt idx="3">
                  <c:v>Category 4</c:v>
                </c:pt>
              </c:strCache>
            </c:strRef>
          </c:xVal>
          <c:yVal>
            <c:numRef>
              <c:f>Sheet1!$D$2:$D$5</c:f>
              <c:numCache>
                <c:formatCode>General</c:formatCode>
                <c:ptCount val="4"/>
                <c:pt idx="0">
                  <c:v>2</c:v>
                </c:pt>
                <c:pt idx="1">
                  <c:v>2</c:v>
                </c:pt>
                <c:pt idx="2">
                  <c:v>3</c:v>
                </c:pt>
                <c:pt idx="3">
                  <c:v>5</c:v>
                </c:pt>
              </c:numCache>
            </c:numRef>
          </c:yVal>
          <c:smooth val="1"/>
          <c:extLst>
            <c:ext xmlns:c16="http://schemas.microsoft.com/office/drawing/2014/chart" uri="{C3380CC4-5D6E-409C-BE32-E72D297353CC}">
              <c16:uniqueId val="{00000002-8517-2E48-B9FB-C3D0475124E5}"/>
            </c:ext>
          </c:extLst>
        </c:ser>
        <c:dLbls>
          <c:showLegendKey val="0"/>
          <c:showVal val="0"/>
          <c:showCatName val="0"/>
          <c:showSerName val="0"/>
          <c:showPercent val="0"/>
          <c:showBubbleSize val="0"/>
        </c:dLbls>
        <c:axId val="222958824"/>
        <c:axId val="222959216"/>
      </c:scatterChart>
      <c:valAx>
        <c:axId val="2229588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j-lt"/>
                <a:ea typeface="+mn-ea"/>
                <a:cs typeface="+mn-cs"/>
              </a:defRPr>
            </a:pPr>
            <a:endParaRPr lang="en-US"/>
          </a:p>
        </c:txPr>
        <c:crossAx val="222959216"/>
        <c:crosses val="autoZero"/>
        <c:crossBetween val="midCat"/>
      </c:valAx>
      <c:valAx>
        <c:axId val="222959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22958824"/>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j-lt"/>
              <a:ea typeface="+mn-ea"/>
              <a:cs typeface="+mn-cs"/>
            </a:defRPr>
          </a:pPr>
          <a:endParaRPr lang="en-US"/>
        </a:p>
      </c:txPr>
    </c:title>
    <c:autoTitleDeleted val="0"/>
    <c:view3D>
      <c:rotX val="15"/>
      <c:rotY val="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Series 1</c:v>
                </c:pt>
              </c:strCache>
            </c:strRef>
          </c:tx>
          <c:dPt>
            <c:idx val="0"/>
            <c:bubble3D val="0"/>
            <c:spPr>
              <a:solidFill>
                <a:schemeClr val="accent1"/>
              </a:solidFill>
              <a:ln>
                <a:noFill/>
              </a:ln>
              <a:effectLst/>
              <a:sp3d/>
            </c:spPr>
            <c:extLst>
              <c:ext xmlns:c16="http://schemas.microsoft.com/office/drawing/2014/chart" uri="{C3380CC4-5D6E-409C-BE32-E72D297353CC}">
                <c16:uniqueId val="{00000001-2DB0-214B-8531-A2EE53721A60}"/>
              </c:ext>
            </c:extLst>
          </c:dPt>
          <c:dPt>
            <c:idx val="1"/>
            <c:bubble3D val="0"/>
            <c:spPr>
              <a:solidFill>
                <a:schemeClr val="accent2"/>
              </a:solidFill>
              <a:ln>
                <a:noFill/>
              </a:ln>
              <a:effectLst/>
              <a:sp3d/>
            </c:spPr>
            <c:extLst>
              <c:ext xmlns:c16="http://schemas.microsoft.com/office/drawing/2014/chart" uri="{C3380CC4-5D6E-409C-BE32-E72D297353CC}">
                <c16:uniqueId val="{00000003-2DB0-214B-8531-A2EE53721A60}"/>
              </c:ext>
            </c:extLst>
          </c:dPt>
          <c:dPt>
            <c:idx val="2"/>
            <c:bubble3D val="0"/>
            <c:spPr>
              <a:solidFill>
                <a:schemeClr val="accent3"/>
              </a:solidFill>
              <a:ln>
                <a:noFill/>
              </a:ln>
              <a:effectLst/>
              <a:sp3d/>
            </c:spPr>
            <c:extLst>
              <c:ext xmlns:c16="http://schemas.microsoft.com/office/drawing/2014/chart" uri="{C3380CC4-5D6E-409C-BE32-E72D297353CC}">
                <c16:uniqueId val="{00000005-2DB0-214B-8531-A2EE53721A60}"/>
              </c:ext>
            </c:extLst>
          </c:dPt>
          <c:dPt>
            <c:idx val="3"/>
            <c:bubble3D val="0"/>
            <c:spPr>
              <a:solidFill>
                <a:schemeClr val="accent4"/>
              </a:solidFill>
              <a:ln>
                <a:noFill/>
              </a:ln>
              <a:effectLst/>
              <a:sp3d/>
            </c:spPr>
            <c:extLst>
              <c:ext xmlns:c16="http://schemas.microsoft.com/office/drawing/2014/chart" uri="{C3380CC4-5D6E-409C-BE32-E72D297353CC}">
                <c16:uniqueId val="{00000007-2DB0-214B-8531-A2EE53721A60}"/>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517-2E48-B9FB-C3D0475124E5}"/>
            </c:ext>
          </c:extLst>
        </c:ser>
        <c:ser>
          <c:idx val="1"/>
          <c:order val="1"/>
          <c:tx>
            <c:strRef>
              <c:f>Sheet1!$C$1</c:f>
              <c:strCache>
                <c:ptCount val="1"/>
                <c:pt idx="0">
                  <c:v>Series 2</c:v>
                </c:pt>
              </c:strCache>
            </c:strRef>
          </c:tx>
          <c:dPt>
            <c:idx val="0"/>
            <c:bubble3D val="0"/>
            <c:spPr>
              <a:solidFill>
                <a:schemeClr val="accent1"/>
              </a:solidFill>
              <a:ln>
                <a:noFill/>
              </a:ln>
              <a:effectLst/>
              <a:sp3d/>
            </c:spPr>
            <c:extLst>
              <c:ext xmlns:c16="http://schemas.microsoft.com/office/drawing/2014/chart" uri="{C3380CC4-5D6E-409C-BE32-E72D297353CC}">
                <c16:uniqueId val="{00000009-2DB0-214B-8531-A2EE53721A60}"/>
              </c:ext>
            </c:extLst>
          </c:dPt>
          <c:dPt>
            <c:idx val="1"/>
            <c:bubble3D val="0"/>
            <c:spPr>
              <a:solidFill>
                <a:schemeClr val="accent2"/>
              </a:solidFill>
              <a:ln>
                <a:noFill/>
              </a:ln>
              <a:effectLst/>
              <a:sp3d/>
            </c:spPr>
            <c:extLst>
              <c:ext xmlns:c16="http://schemas.microsoft.com/office/drawing/2014/chart" uri="{C3380CC4-5D6E-409C-BE32-E72D297353CC}">
                <c16:uniqueId val="{0000000B-2DB0-214B-8531-A2EE53721A60}"/>
              </c:ext>
            </c:extLst>
          </c:dPt>
          <c:dPt>
            <c:idx val="2"/>
            <c:bubble3D val="0"/>
            <c:spPr>
              <a:solidFill>
                <a:schemeClr val="accent3"/>
              </a:solidFill>
              <a:ln>
                <a:noFill/>
              </a:ln>
              <a:effectLst/>
              <a:sp3d/>
            </c:spPr>
            <c:extLst>
              <c:ext xmlns:c16="http://schemas.microsoft.com/office/drawing/2014/chart" uri="{C3380CC4-5D6E-409C-BE32-E72D297353CC}">
                <c16:uniqueId val="{0000000D-2DB0-214B-8531-A2EE53721A60}"/>
              </c:ext>
            </c:extLst>
          </c:dPt>
          <c:dPt>
            <c:idx val="3"/>
            <c:bubble3D val="0"/>
            <c:spPr>
              <a:solidFill>
                <a:schemeClr val="accent4"/>
              </a:solidFill>
              <a:ln>
                <a:noFill/>
              </a:ln>
              <a:effectLst/>
              <a:sp3d/>
            </c:spPr>
            <c:extLst>
              <c:ext xmlns:c16="http://schemas.microsoft.com/office/drawing/2014/chart" uri="{C3380CC4-5D6E-409C-BE32-E72D297353CC}">
                <c16:uniqueId val="{0000000F-2DB0-214B-8531-A2EE53721A60}"/>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517-2E48-B9FB-C3D0475124E5}"/>
            </c:ext>
          </c:extLst>
        </c:ser>
        <c:ser>
          <c:idx val="2"/>
          <c:order val="2"/>
          <c:tx>
            <c:strRef>
              <c:f>Sheet1!$D$1</c:f>
              <c:strCache>
                <c:ptCount val="1"/>
                <c:pt idx="0">
                  <c:v>Series 3</c:v>
                </c:pt>
              </c:strCache>
            </c:strRef>
          </c:tx>
          <c:dPt>
            <c:idx val="0"/>
            <c:bubble3D val="0"/>
            <c:spPr>
              <a:solidFill>
                <a:schemeClr val="accent1"/>
              </a:solidFill>
              <a:ln>
                <a:noFill/>
              </a:ln>
              <a:effectLst/>
              <a:sp3d/>
            </c:spPr>
            <c:extLst>
              <c:ext xmlns:c16="http://schemas.microsoft.com/office/drawing/2014/chart" uri="{C3380CC4-5D6E-409C-BE32-E72D297353CC}">
                <c16:uniqueId val="{00000011-2DB0-214B-8531-A2EE53721A60}"/>
              </c:ext>
            </c:extLst>
          </c:dPt>
          <c:dPt>
            <c:idx val="1"/>
            <c:bubble3D val="0"/>
            <c:spPr>
              <a:solidFill>
                <a:schemeClr val="accent2"/>
              </a:solidFill>
              <a:ln>
                <a:noFill/>
              </a:ln>
              <a:effectLst/>
              <a:sp3d/>
            </c:spPr>
            <c:extLst>
              <c:ext xmlns:c16="http://schemas.microsoft.com/office/drawing/2014/chart" uri="{C3380CC4-5D6E-409C-BE32-E72D297353CC}">
                <c16:uniqueId val="{00000013-2DB0-214B-8531-A2EE53721A60}"/>
              </c:ext>
            </c:extLst>
          </c:dPt>
          <c:dPt>
            <c:idx val="2"/>
            <c:bubble3D val="0"/>
            <c:spPr>
              <a:solidFill>
                <a:schemeClr val="accent3"/>
              </a:solidFill>
              <a:ln>
                <a:noFill/>
              </a:ln>
              <a:effectLst/>
              <a:sp3d/>
            </c:spPr>
            <c:extLst>
              <c:ext xmlns:c16="http://schemas.microsoft.com/office/drawing/2014/chart" uri="{C3380CC4-5D6E-409C-BE32-E72D297353CC}">
                <c16:uniqueId val="{00000015-2DB0-214B-8531-A2EE53721A60}"/>
              </c:ext>
            </c:extLst>
          </c:dPt>
          <c:dPt>
            <c:idx val="3"/>
            <c:bubble3D val="0"/>
            <c:spPr>
              <a:solidFill>
                <a:schemeClr val="accent4"/>
              </a:solidFill>
              <a:ln>
                <a:noFill/>
              </a:ln>
              <a:effectLst/>
              <a:sp3d/>
            </c:spPr>
            <c:extLst>
              <c:ext xmlns:c16="http://schemas.microsoft.com/office/drawing/2014/chart" uri="{C3380CC4-5D6E-409C-BE32-E72D297353CC}">
                <c16:uniqueId val="{00000017-2DB0-214B-8531-A2EE53721A60}"/>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517-2E48-B9FB-C3D0475124E5}"/>
            </c:ext>
          </c:extLst>
        </c:ser>
        <c:dLbls>
          <c:showLegendKey val="0"/>
          <c:showVal val="0"/>
          <c:showCatName val="0"/>
          <c:showSerName val="0"/>
          <c:showPercent val="0"/>
          <c:showBubbleSize val="0"/>
          <c:showLeaderLines val="1"/>
        </c:dLbls>
      </c:pie3D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0" i="0" u="none" strike="noStrike" kern="1200" cap="none" baseline="0">
              <a:solidFill>
                <a:schemeClr val="tx1">
                  <a:lumMod val="65000"/>
                  <a:lumOff val="35000"/>
                </a:schemeClr>
              </a:solidFill>
              <a:latin typeface="+mj-lt"/>
              <a:ea typeface="+mn-ea"/>
              <a:cs typeface="+mn-cs"/>
            </a:defRPr>
          </a:pPr>
          <a:endParaRPr lang="en-US"/>
        </a:p>
      </c:txPr>
    </c:title>
    <c:autoTitleDeleted val="0"/>
    <c:view3D>
      <c:rotX val="30"/>
      <c:rotY val="11"/>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Series 1</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E959-C34E-B178-02DEA3836EE9}"/>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E959-C34E-B178-02DEA3836EE9}"/>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E959-C34E-B178-02DEA3836EE9}"/>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E959-C34E-B178-02DEA3836EE9}"/>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accent1"/>
                      </a:solidFill>
                      <a:latin typeface="+mj-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0-E959-C34E-B178-02DEA3836EE9}"/>
                </c:ext>
              </c:extLst>
            </c:dLbl>
            <c:dLbl>
              <c:idx val="1"/>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accent2"/>
                      </a:solidFill>
                      <a:latin typeface="+mj-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1-E959-C34E-B178-02DEA3836EE9}"/>
                </c:ext>
              </c:extLst>
            </c:dLbl>
            <c:dLbl>
              <c:idx val="2"/>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accent3"/>
                      </a:solidFill>
                      <a:latin typeface="+mj-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2-E959-C34E-B178-02DEA3836EE9}"/>
                </c:ext>
              </c:extLst>
            </c:dLbl>
            <c:dLbl>
              <c:idx val="3"/>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accent4"/>
                      </a:solidFill>
                      <a:latin typeface="+mj-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3-E959-C34E-B178-02DEA3836EE9}"/>
                </c:ext>
              </c:extLst>
            </c:dLbl>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accent1"/>
                    </a:solidFill>
                    <a:latin typeface="+mj-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517-2E48-B9FB-C3D0475124E5}"/>
            </c:ext>
          </c:extLst>
        </c:ser>
        <c:ser>
          <c:idx val="1"/>
          <c:order val="1"/>
          <c:tx>
            <c:strRef>
              <c:f>Sheet1!$C$1</c:f>
              <c:strCache>
                <c:ptCount val="1"/>
                <c:pt idx="0">
                  <c:v>Series 2</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4-E959-C34E-B178-02DEA3836EE9}"/>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E959-C34E-B178-02DEA3836EE9}"/>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6-E959-C34E-B178-02DEA3836EE9}"/>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E959-C34E-B178-02DEA3836EE9}"/>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4-E959-C34E-B178-02DEA3836EE9}"/>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5-E959-C34E-B178-02DEA3836EE9}"/>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6-E959-C34E-B178-02DEA3836EE9}"/>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7-E959-C34E-B178-02DEA3836EE9}"/>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517-2E48-B9FB-C3D0475124E5}"/>
            </c:ext>
          </c:extLst>
        </c:ser>
        <c:ser>
          <c:idx val="2"/>
          <c:order val="2"/>
          <c:tx>
            <c:strRef>
              <c:f>Sheet1!$D$1</c:f>
              <c:strCache>
                <c:ptCount val="1"/>
                <c:pt idx="0">
                  <c:v>Series 3</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8-E959-C34E-B178-02DEA3836EE9}"/>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E959-C34E-B178-02DEA3836EE9}"/>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A-E959-C34E-B178-02DEA3836EE9}"/>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E959-C34E-B178-02DEA3836EE9}"/>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8-E959-C34E-B178-02DEA3836EE9}"/>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9-E959-C34E-B178-02DEA3836EE9}"/>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A-E959-C34E-B178-02DEA3836EE9}"/>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B-E959-C34E-B178-02DEA3836EE9}"/>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517-2E48-B9FB-C3D0475124E5}"/>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98F317-7242-FD43-B6D5-854762766057}" type="doc">
      <dgm:prSet loTypeId="urn:microsoft.com/office/officeart/2009/3/layout/CircleRelationship" loCatId="" qsTypeId="urn:microsoft.com/office/officeart/2005/8/quickstyle/simple1" qsCatId="simple" csTypeId="urn:microsoft.com/office/officeart/2005/8/colors/colorful1" csCatId="colorful" phldr="0"/>
      <dgm:spPr/>
      <dgm:t>
        <a:bodyPr/>
        <a:lstStyle/>
        <a:p>
          <a:endParaRPr lang="en-US"/>
        </a:p>
      </dgm:t>
    </dgm:pt>
    <dgm:pt modelId="{38446C01-F872-1744-AFF4-8822CAF63BF0}">
      <dgm:prSet phldrT="[Text]" phldr="1"/>
      <dgm:spPr/>
      <dgm:t>
        <a:bodyPr/>
        <a:lstStyle/>
        <a:p>
          <a:endParaRPr lang="en-US"/>
        </a:p>
      </dgm:t>
    </dgm:pt>
    <dgm:pt modelId="{CE5BE37F-A1D0-BE41-A76F-106325FDEC9A}" type="parTrans" cxnId="{DB6BFED4-BCD6-4547-BD46-592208E9B8FE}">
      <dgm:prSet/>
      <dgm:spPr/>
      <dgm:t>
        <a:bodyPr/>
        <a:lstStyle/>
        <a:p>
          <a:endParaRPr lang="en-US"/>
        </a:p>
      </dgm:t>
    </dgm:pt>
    <dgm:pt modelId="{4F3E1159-99F5-8846-8436-14B9916172DE}" type="sibTrans" cxnId="{DB6BFED4-BCD6-4547-BD46-592208E9B8FE}">
      <dgm:prSet/>
      <dgm:spPr/>
      <dgm:t>
        <a:bodyPr/>
        <a:lstStyle/>
        <a:p>
          <a:endParaRPr lang="en-US"/>
        </a:p>
      </dgm:t>
    </dgm:pt>
    <dgm:pt modelId="{4D712D21-10F2-9944-95C7-65C1FBA9593F}">
      <dgm:prSet phldrT="[Text]" phldr="1"/>
      <dgm:spPr/>
      <dgm:t>
        <a:bodyPr/>
        <a:lstStyle/>
        <a:p>
          <a:endParaRPr lang="en-US"/>
        </a:p>
      </dgm:t>
    </dgm:pt>
    <dgm:pt modelId="{9426A483-2910-C448-AC68-506750F1E19A}" type="parTrans" cxnId="{839C6095-16F1-3E41-8492-AB113BB34B72}">
      <dgm:prSet/>
      <dgm:spPr/>
      <dgm:t>
        <a:bodyPr/>
        <a:lstStyle/>
        <a:p>
          <a:endParaRPr lang="en-US"/>
        </a:p>
      </dgm:t>
    </dgm:pt>
    <dgm:pt modelId="{77997C9A-BF97-7C42-95B0-CC53C6BF0C3F}" type="sibTrans" cxnId="{839C6095-16F1-3E41-8492-AB113BB34B72}">
      <dgm:prSet/>
      <dgm:spPr/>
      <dgm:t>
        <a:bodyPr/>
        <a:lstStyle/>
        <a:p>
          <a:endParaRPr lang="en-US"/>
        </a:p>
      </dgm:t>
    </dgm:pt>
    <dgm:pt modelId="{9AB805CD-33EA-F643-B6F2-154089F67482}">
      <dgm:prSet phldrT="[Text]" phldr="1"/>
      <dgm:spPr/>
      <dgm:t>
        <a:bodyPr/>
        <a:lstStyle/>
        <a:p>
          <a:endParaRPr lang="en-US"/>
        </a:p>
      </dgm:t>
    </dgm:pt>
    <dgm:pt modelId="{67C4670F-8F15-5A4D-B6D8-13017CA5AD4D}" type="parTrans" cxnId="{21E91A5F-6331-284E-AC1E-B1CBB5978DF8}">
      <dgm:prSet/>
      <dgm:spPr/>
      <dgm:t>
        <a:bodyPr/>
        <a:lstStyle/>
        <a:p>
          <a:endParaRPr lang="en-US"/>
        </a:p>
      </dgm:t>
    </dgm:pt>
    <dgm:pt modelId="{374B5452-19B1-2545-8ECA-6426B3795929}" type="sibTrans" cxnId="{21E91A5F-6331-284E-AC1E-B1CBB5978DF8}">
      <dgm:prSet/>
      <dgm:spPr/>
      <dgm:t>
        <a:bodyPr/>
        <a:lstStyle/>
        <a:p>
          <a:endParaRPr lang="en-US"/>
        </a:p>
      </dgm:t>
    </dgm:pt>
    <dgm:pt modelId="{CD7D2BBE-3FBD-0949-9182-CDE79E1839B5}" type="pres">
      <dgm:prSet presAssocID="{A498F317-7242-FD43-B6D5-854762766057}" presName="Name0" presStyleCnt="0">
        <dgm:presLayoutVars>
          <dgm:chMax val="1"/>
          <dgm:chPref val="1"/>
        </dgm:presLayoutVars>
      </dgm:prSet>
      <dgm:spPr/>
    </dgm:pt>
    <dgm:pt modelId="{954BE5B0-D123-FB46-88EF-446676BA3A41}" type="pres">
      <dgm:prSet presAssocID="{38446C01-F872-1744-AFF4-8822CAF63BF0}" presName="Parent" presStyleLbl="node0" presStyleIdx="0" presStyleCnt="1">
        <dgm:presLayoutVars>
          <dgm:chMax val="5"/>
          <dgm:chPref val="5"/>
        </dgm:presLayoutVars>
      </dgm:prSet>
      <dgm:spPr/>
    </dgm:pt>
    <dgm:pt modelId="{37E21B3D-2C75-4E47-9D30-4556CFC2C72F}" type="pres">
      <dgm:prSet presAssocID="{38446C01-F872-1744-AFF4-8822CAF63BF0}" presName="Accent1" presStyleLbl="node1" presStyleIdx="0" presStyleCnt="13"/>
      <dgm:spPr/>
    </dgm:pt>
    <dgm:pt modelId="{93DC815A-F003-C647-9BA9-98199718FF00}" type="pres">
      <dgm:prSet presAssocID="{38446C01-F872-1744-AFF4-8822CAF63BF0}" presName="Accent2" presStyleLbl="node1" presStyleIdx="1" presStyleCnt="13"/>
      <dgm:spPr/>
    </dgm:pt>
    <dgm:pt modelId="{5A2C2E73-D812-2446-9E88-A2D360142EDB}" type="pres">
      <dgm:prSet presAssocID="{38446C01-F872-1744-AFF4-8822CAF63BF0}" presName="Accent3" presStyleLbl="node1" presStyleIdx="2" presStyleCnt="13"/>
      <dgm:spPr/>
    </dgm:pt>
    <dgm:pt modelId="{133D2CE8-5A6A-7F4E-A7F6-15A051146CCC}" type="pres">
      <dgm:prSet presAssocID="{38446C01-F872-1744-AFF4-8822CAF63BF0}" presName="Accent4" presStyleLbl="node1" presStyleIdx="3" presStyleCnt="13"/>
      <dgm:spPr/>
    </dgm:pt>
    <dgm:pt modelId="{5E6AC05D-98FC-DE4E-BD27-CE377D47BBE5}" type="pres">
      <dgm:prSet presAssocID="{38446C01-F872-1744-AFF4-8822CAF63BF0}" presName="Accent5" presStyleLbl="node1" presStyleIdx="4" presStyleCnt="13"/>
      <dgm:spPr/>
    </dgm:pt>
    <dgm:pt modelId="{1510B073-C6A8-D64D-AE5B-0BD56B00BFE1}" type="pres">
      <dgm:prSet presAssocID="{38446C01-F872-1744-AFF4-8822CAF63BF0}" presName="Accent6" presStyleLbl="node1" presStyleIdx="5" presStyleCnt="13"/>
      <dgm:spPr/>
    </dgm:pt>
    <dgm:pt modelId="{A7375FCF-E771-7846-8D7C-63C36118F22B}" type="pres">
      <dgm:prSet presAssocID="{4D712D21-10F2-9944-95C7-65C1FBA9593F}" presName="Child1" presStyleLbl="node1" presStyleIdx="6" presStyleCnt="13">
        <dgm:presLayoutVars>
          <dgm:chMax val="0"/>
          <dgm:chPref val="0"/>
        </dgm:presLayoutVars>
      </dgm:prSet>
      <dgm:spPr/>
    </dgm:pt>
    <dgm:pt modelId="{5E4D2B4A-B396-D144-900E-DFC6AF2839F8}" type="pres">
      <dgm:prSet presAssocID="{4D712D21-10F2-9944-95C7-65C1FBA9593F}" presName="Accent7" presStyleCnt="0"/>
      <dgm:spPr/>
    </dgm:pt>
    <dgm:pt modelId="{FA8B4766-DCB6-CF4E-91D9-85EF1BA66928}" type="pres">
      <dgm:prSet presAssocID="{4D712D21-10F2-9944-95C7-65C1FBA9593F}" presName="AccentHold1" presStyleLbl="node1" presStyleIdx="7" presStyleCnt="13"/>
      <dgm:spPr/>
    </dgm:pt>
    <dgm:pt modelId="{2E35480D-6F09-2B46-B093-C2AEC9265470}" type="pres">
      <dgm:prSet presAssocID="{4D712D21-10F2-9944-95C7-65C1FBA9593F}" presName="Accent8" presStyleCnt="0"/>
      <dgm:spPr/>
    </dgm:pt>
    <dgm:pt modelId="{1FB0C1E1-EE1B-3C4B-B63D-7DDDA209E1BD}" type="pres">
      <dgm:prSet presAssocID="{4D712D21-10F2-9944-95C7-65C1FBA9593F}" presName="AccentHold2" presStyleLbl="node1" presStyleIdx="8" presStyleCnt="13"/>
      <dgm:spPr/>
    </dgm:pt>
    <dgm:pt modelId="{F2153247-1598-204C-99BE-621FCEA0F945}" type="pres">
      <dgm:prSet presAssocID="{9AB805CD-33EA-F643-B6F2-154089F67482}" presName="Child2" presStyleLbl="node1" presStyleIdx="9" presStyleCnt="13">
        <dgm:presLayoutVars>
          <dgm:chMax val="0"/>
          <dgm:chPref val="0"/>
        </dgm:presLayoutVars>
      </dgm:prSet>
      <dgm:spPr/>
    </dgm:pt>
    <dgm:pt modelId="{6EC6DF7B-FED5-DA41-BC87-B743521B8636}" type="pres">
      <dgm:prSet presAssocID="{9AB805CD-33EA-F643-B6F2-154089F67482}" presName="Accent9" presStyleCnt="0"/>
      <dgm:spPr/>
    </dgm:pt>
    <dgm:pt modelId="{665CD862-0BF7-4143-85D4-56081454EDB6}" type="pres">
      <dgm:prSet presAssocID="{9AB805CD-33EA-F643-B6F2-154089F67482}" presName="AccentHold1" presStyleLbl="node1" presStyleIdx="10" presStyleCnt="13"/>
      <dgm:spPr/>
    </dgm:pt>
    <dgm:pt modelId="{C775ED95-4446-A748-B76E-F71DFEE7530C}" type="pres">
      <dgm:prSet presAssocID="{9AB805CD-33EA-F643-B6F2-154089F67482}" presName="Accent10" presStyleCnt="0"/>
      <dgm:spPr/>
    </dgm:pt>
    <dgm:pt modelId="{C2446AE9-8C66-4340-B4C4-3B8CBC20EC3F}" type="pres">
      <dgm:prSet presAssocID="{9AB805CD-33EA-F643-B6F2-154089F67482}" presName="AccentHold2" presStyleLbl="node1" presStyleIdx="11" presStyleCnt="13"/>
      <dgm:spPr/>
    </dgm:pt>
    <dgm:pt modelId="{FDFDF29C-05BD-754D-84B1-37A52889BC62}" type="pres">
      <dgm:prSet presAssocID="{9AB805CD-33EA-F643-B6F2-154089F67482}" presName="Accent11" presStyleCnt="0"/>
      <dgm:spPr/>
    </dgm:pt>
    <dgm:pt modelId="{E8737D9D-32B4-9847-8DCF-2738F0ECDFCB}" type="pres">
      <dgm:prSet presAssocID="{9AB805CD-33EA-F643-B6F2-154089F67482}" presName="AccentHold3" presStyleLbl="node1" presStyleIdx="12" presStyleCnt="13"/>
      <dgm:spPr/>
    </dgm:pt>
  </dgm:ptLst>
  <dgm:cxnLst>
    <dgm:cxn modelId="{EFAD3229-DE73-3A47-8287-4211B634B4BC}" type="presOf" srcId="{9AB805CD-33EA-F643-B6F2-154089F67482}" destId="{F2153247-1598-204C-99BE-621FCEA0F945}" srcOrd="0" destOrd="0" presId="urn:microsoft.com/office/officeart/2009/3/layout/CircleRelationship"/>
    <dgm:cxn modelId="{21E91A5F-6331-284E-AC1E-B1CBB5978DF8}" srcId="{38446C01-F872-1744-AFF4-8822CAF63BF0}" destId="{9AB805CD-33EA-F643-B6F2-154089F67482}" srcOrd="1" destOrd="0" parTransId="{67C4670F-8F15-5A4D-B6D8-13017CA5AD4D}" sibTransId="{374B5452-19B1-2545-8ECA-6426B3795929}"/>
    <dgm:cxn modelId="{2AEBFF4F-6A1B-704D-8463-C400BB05F1CE}" type="presOf" srcId="{38446C01-F872-1744-AFF4-8822CAF63BF0}" destId="{954BE5B0-D123-FB46-88EF-446676BA3A41}" srcOrd="0" destOrd="0" presId="urn:microsoft.com/office/officeart/2009/3/layout/CircleRelationship"/>
    <dgm:cxn modelId="{251BA489-2F5D-9244-A39E-1F16186EEFDF}" type="presOf" srcId="{4D712D21-10F2-9944-95C7-65C1FBA9593F}" destId="{A7375FCF-E771-7846-8D7C-63C36118F22B}" srcOrd="0" destOrd="0" presId="urn:microsoft.com/office/officeart/2009/3/layout/CircleRelationship"/>
    <dgm:cxn modelId="{839C6095-16F1-3E41-8492-AB113BB34B72}" srcId="{38446C01-F872-1744-AFF4-8822CAF63BF0}" destId="{4D712D21-10F2-9944-95C7-65C1FBA9593F}" srcOrd="0" destOrd="0" parTransId="{9426A483-2910-C448-AC68-506750F1E19A}" sibTransId="{77997C9A-BF97-7C42-95B0-CC53C6BF0C3F}"/>
    <dgm:cxn modelId="{DB6BFED4-BCD6-4547-BD46-592208E9B8FE}" srcId="{A498F317-7242-FD43-B6D5-854762766057}" destId="{38446C01-F872-1744-AFF4-8822CAF63BF0}" srcOrd="0" destOrd="0" parTransId="{CE5BE37F-A1D0-BE41-A76F-106325FDEC9A}" sibTransId="{4F3E1159-99F5-8846-8436-14B9916172DE}"/>
    <dgm:cxn modelId="{B60A54F2-4449-2745-B55C-60BBBD5D6937}" type="presOf" srcId="{A498F317-7242-FD43-B6D5-854762766057}" destId="{CD7D2BBE-3FBD-0949-9182-CDE79E1839B5}" srcOrd="0" destOrd="0" presId="urn:microsoft.com/office/officeart/2009/3/layout/CircleRelationship"/>
    <dgm:cxn modelId="{E7596477-7125-224B-9A8D-B5E0E6AB70DF}" type="presParOf" srcId="{CD7D2BBE-3FBD-0949-9182-CDE79E1839B5}" destId="{954BE5B0-D123-FB46-88EF-446676BA3A41}" srcOrd="0" destOrd="0" presId="urn:microsoft.com/office/officeart/2009/3/layout/CircleRelationship"/>
    <dgm:cxn modelId="{886754AF-88EB-0B41-9617-39186A5877FB}" type="presParOf" srcId="{CD7D2BBE-3FBD-0949-9182-CDE79E1839B5}" destId="{37E21B3D-2C75-4E47-9D30-4556CFC2C72F}" srcOrd="1" destOrd="0" presId="urn:microsoft.com/office/officeart/2009/3/layout/CircleRelationship"/>
    <dgm:cxn modelId="{399BFD49-F92F-BB4A-AAC5-3440F16092FE}" type="presParOf" srcId="{CD7D2BBE-3FBD-0949-9182-CDE79E1839B5}" destId="{93DC815A-F003-C647-9BA9-98199718FF00}" srcOrd="2" destOrd="0" presId="urn:microsoft.com/office/officeart/2009/3/layout/CircleRelationship"/>
    <dgm:cxn modelId="{EADF03DF-C7DF-644A-82EF-302C99BFD06A}" type="presParOf" srcId="{CD7D2BBE-3FBD-0949-9182-CDE79E1839B5}" destId="{5A2C2E73-D812-2446-9E88-A2D360142EDB}" srcOrd="3" destOrd="0" presId="urn:microsoft.com/office/officeart/2009/3/layout/CircleRelationship"/>
    <dgm:cxn modelId="{6CA78BA3-91B6-4343-A2EA-DF2902C56DF2}" type="presParOf" srcId="{CD7D2BBE-3FBD-0949-9182-CDE79E1839B5}" destId="{133D2CE8-5A6A-7F4E-A7F6-15A051146CCC}" srcOrd="4" destOrd="0" presId="urn:microsoft.com/office/officeart/2009/3/layout/CircleRelationship"/>
    <dgm:cxn modelId="{1ACBF9A9-CB76-9945-A02A-9E9EEB334A2C}" type="presParOf" srcId="{CD7D2BBE-3FBD-0949-9182-CDE79E1839B5}" destId="{5E6AC05D-98FC-DE4E-BD27-CE377D47BBE5}" srcOrd="5" destOrd="0" presId="urn:microsoft.com/office/officeart/2009/3/layout/CircleRelationship"/>
    <dgm:cxn modelId="{57B5DCD3-15B2-6446-AAF5-3C4160B433A0}" type="presParOf" srcId="{CD7D2BBE-3FBD-0949-9182-CDE79E1839B5}" destId="{1510B073-C6A8-D64D-AE5B-0BD56B00BFE1}" srcOrd="6" destOrd="0" presId="urn:microsoft.com/office/officeart/2009/3/layout/CircleRelationship"/>
    <dgm:cxn modelId="{3049190B-71E5-DC42-9DEF-F1BFBEBDEC13}" type="presParOf" srcId="{CD7D2BBE-3FBD-0949-9182-CDE79E1839B5}" destId="{A7375FCF-E771-7846-8D7C-63C36118F22B}" srcOrd="7" destOrd="0" presId="urn:microsoft.com/office/officeart/2009/3/layout/CircleRelationship"/>
    <dgm:cxn modelId="{7FA5C1D0-7A82-AD47-BC5C-C820746BC8D1}" type="presParOf" srcId="{CD7D2BBE-3FBD-0949-9182-CDE79E1839B5}" destId="{5E4D2B4A-B396-D144-900E-DFC6AF2839F8}" srcOrd="8" destOrd="0" presId="urn:microsoft.com/office/officeart/2009/3/layout/CircleRelationship"/>
    <dgm:cxn modelId="{054D0455-5969-9B4E-B19C-BEA9562ECC73}" type="presParOf" srcId="{5E4D2B4A-B396-D144-900E-DFC6AF2839F8}" destId="{FA8B4766-DCB6-CF4E-91D9-85EF1BA66928}" srcOrd="0" destOrd="0" presId="urn:microsoft.com/office/officeart/2009/3/layout/CircleRelationship"/>
    <dgm:cxn modelId="{97E86CC1-E80E-144C-ACFC-6D5DE7FEFFA2}" type="presParOf" srcId="{CD7D2BBE-3FBD-0949-9182-CDE79E1839B5}" destId="{2E35480D-6F09-2B46-B093-C2AEC9265470}" srcOrd="9" destOrd="0" presId="urn:microsoft.com/office/officeart/2009/3/layout/CircleRelationship"/>
    <dgm:cxn modelId="{719CE1F7-117C-4343-AB98-16C2E2C58E20}" type="presParOf" srcId="{2E35480D-6F09-2B46-B093-C2AEC9265470}" destId="{1FB0C1E1-EE1B-3C4B-B63D-7DDDA209E1BD}" srcOrd="0" destOrd="0" presId="urn:microsoft.com/office/officeart/2009/3/layout/CircleRelationship"/>
    <dgm:cxn modelId="{8F85C6A0-7F95-084A-89C1-EF1B72AF48D0}" type="presParOf" srcId="{CD7D2BBE-3FBD-0949-9182-CDE79E1839B5}" destId="{F2153247-1598-204C-99BE-621FCEA0F945}" srcOrd="10" destOrd="0" presId="urn:microsoft.com/office/officeart/2009/3/layout/CircleRelationship"/>
    <dgm:cxn modelId="{6D8A5F66-F61E-5142-B7DF-63D6309F26BE}" type="presParOf" srcId="{CD7D2BBE-3FBD-0949-9182-CDE79E1839B5}" destId="{6EC6DF7B-FED5-DA41-BC87-B743521B8636}" srcOrd="11" destOrd="0" presId="urn:microsoft.com/office/officeart/2009/3/layout/CircleRelationship"/>
    <dgm:cxn modelId="{9A528571-3177-464C-ACF0-D25A564DCA68}" type="presParOf" srcId="{6EC6DF7B-FED5-DA41-BC87-B743521B8636}" destId="{665CD862-0BF7-4143-85D4-56081454EDB6}" srcOrd="0" destOrd="0" presId="urn:microsoft.com/office/officeart/2009/3/layout/CircleRelationship"/>
    <dgm:cxn modelId="{716E23F1-D6C6-D44A-A456-6E30464618F1}" type="presParOf" srcId="{CD7D2BBE-3FBD-0949-9182-CDE79E1839B5}" destId="{C775ED95-4446-A748-B76E-F71DFEE7530C}" srcOrd="12" destOrd="0" presId="urn:microsoft.com/office/officeart/2009/3/layout/CircleRelationship"/>
    <dgm:cxn modelId="{63DA4C4D-202A-DA4B-B8DE-BE93D12F04F9}" type="presParOf" srcId="{C775ED95-4446-A748-B76E-F71DFEE7530C}" destId="{C2446AE9-8C66-4340-B4C4-3B8CBC20EC3F}" srcOrd="0" destOrd="0" presId="urn:microsoft.com/office/officeart/2009/3/layout/CircleRelationship"/>
    <dgm:cxn modelId="{95036DED-9330-4E41-A8DD-4BD079D5C010}" type="presParOf" srcId="{CD7D2BBE-3FBD-0949-9182-CDE79E1839B5}" destId="{FDFDF29C-05BD-754D-84B1-37A52889BC62}" srcOrd="13" destOrd="0" presId="urn:microsoft.com/office/officeart/2009/3/layout/CircleRelationship"/>
    <dgm:cxn modelId="{0A0A446A-EF87-5843-A70A-4482BDB6C378}" type="presParOf" srcId="{FDFDF29C-05BD-754D-84B1-37A52889BC62}" destId="{E8737D9D-32B4-9847-8DCF-2738F0ECDFCB}"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BE5B0-D123-FB46-88EF-446676BA3A41}">
      <dsp:nvSpPr>
        <dsp:cNvPr id="0" name=""/>
        <dsp:cNvSpPr/>
      </dsp:nvSpPr>
      <dsp:spPr>
        <a:xfrm>
          <a:off x="1928626" y="158495"/>
          <a:ext cx="3478858" cy="347878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2438093" y="667951"/>
        <a:ext cx="2459924" cy="2459872"/>
      </dsp:txXfrm>
    </dsp:sp>
    <dsp:sp modelId="{37E21B3D-2C75-4E47-9D30-4556CFC2C72F}">
      <dsp:nvSpPr>
        <dsp:cNvPr id="0" name=""/>
        <dsp:cNvSpPr/>
      </dsp:nvSpPr>
      <dsp:spPr>
        <a:xfrm>
          <a:off x="3913588" y="0"/>
          <a:ext cx="386899" cy="38689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DC815A-F003-C647-9BA9-98199718FF00}">
      <dsp:nvSpPr>
        <dsp:cNvPr id="0" name=""/>
        <dsp:cNvSpPr/>
      </dsp:nvSpPr>
      <dsp:spPr>
        <a:xfrm>
          <a:off x="2997452" y="3378809"/>
          <a:ext cx="280146" cy="28041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2C2E73-D812-2446-9E88-A2D360142EDB}">
      <dsp:nvSpPr>
        <dsp:cNvPr id="0" name=""/>
        <dsp:cNvSpPr/>
      </dsp:nvSpPr>
      <dsp:spPr>
        <a:xfrm>
          <a:off x="5631343" y="1570329"/>
          <a:ext cx="280146" cy="28041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3D2CE8-5A6A-7F4E-A7F6-15A051146CCC}">
      <dsp:nvSpPr>
        <dsp:cNvPr id="0" name=""/>
        <dsp:cNvSpPr/>
      </dsp:nvSpPr>
      <dsp:spPr>
        <a:xfrm>
          <a:off x="4290782" y="3677107"/>
          <a:ext cx="386899" cy="38689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6AC05D-98FC-DE4E-BD27-CE377D47BBE5}">
      <dsp:nvSpPr>
        <dsp:cNvPr id="0" name=""/>
        <dsp:cNvSpPr/>
      </dsp:nvSpPr>
      <dsp:spPr>
        <a:xfrm>
          <a:off x="3077031" y="549859"/>
          <a:ext cx="280146" cy="280416"/>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10B073-C6A8-D64D-AE5B-0BD56B00BFE1}">
      <dsp:nvSpPr>
        <dsp:cNvPr id="0" name=""/>
        <dsp:cNvSpPr/>
      </dsp:nvSpPr>
      <dsp:spPr>
        <a:xfrm>
          <a:off x="2193892" y="2153920"/>
          <a:ext cx="280146" cy="28041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375FCF-E771-7846-8D7C-63C36118F22B}">
      <dsp:nvSpPr>
        <dsp:cNvPr id="0" name=""/>
        <dsp:cNvSpPr/>
      </dsp:nvSpPr>
      <dsp:spPr>
        <a:xfrm>
          <a:off x="841685" y="786383"/>
          <a:ext cx="1414317" cy="141386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1048807" y="993439"/>
        <a:ext cx="1000073" cy="999753"/>
      </dsp:txXfrm>
    </dsp:sp>
    <dsp:sp modelId="{FA8B4766-DCB6-CF4E-91D9-85EF1BA66928}">
      <dsp:nvSpPr>
        <dsp:cNvPr id="0" name=""/>
        <dsp:cNvSpPr/>
      </dsp:nvSpPr>
      <dsp:spPr>
        <a:xfrm>
          <a:off x="3522160" y="562051"/>
          <a:ext cx="386899" cy="38689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B0C1E1-EE1B-3C4B-B63D-7DDDA209E1BD}">
      <dsp:nvSpPr>
        <dsp:cNvPr id="0" name=""/>
        <dsp:cNvSpPr/>
      </dsp:nvSpPr>
      <dsp:spPr>
        <a:xfrm>
          <a:off x="974318" y="2614777"/>
          <a:ext cx="699394" cy="69941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153247-1598-204C-99BE-621FCEA0F945}">
      <dsp:nvSpPr>
        <dsp:cNvPr id="0" name=""/>
        <dsp:cNvSpPr/>
      </dsp:nvSpPr>
      <dsp:spPr>
        <a:xfrm>
          <a:off x="5763976" y="121107"/>
          <a:ext cx="1414317" cy="141386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971098" y="328163"/>
        <a:ext cx="1000073" cy="999753"/>
      </dsp:txXfrm>
    </dsp:sp>
    <dsp:sp modelId="{665CD862-0BF7-4143-85D4-56081454EDB6}">
      <dsp:nvSpPr>
        <dsp:cNvPr id="0" name=""/>
        <dsp:cNvSpPr/>
      </dsp:nvSpPr>
      <dsp:spPr>
        <a:xfrm>
          <a:off x="5133162" y="1097279"/>
          <a:ext cx="386899" cy="38689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446AE9-8C66-4340-B4C4-3B8CBC20EC3F}">
      <dsp:nvSpPr>
        <dsp:cNvPr id="0" name=""/>
        <dsp:cNvSpPr/>
      </dsp:nvSpPr>
      <dsp:spPr>
        <a:xfrm>
          <a:off x="708405" y="3447084"/>
          <a:ext cx="280146" cy="28041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737D9D-32B4-9847-8DCF-2738F0ECDFCB}">
      <dsp:nvSpPr>
        <dsp:cNvPr id="0" name=""/>
        <dsp:cNvSpPr/>
      </dsp:nvSpPr>
      <dsp:spPr>
        <a:xfrm>
          <a:off x="3502103" y="3047999"/>
          <a:ext cx="280146" cy="28041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2446" tIns="46223" rIns="92446" bIns="46223" rtlCol="0"/>
          <a:lstStyle>
            <a:lvl1pPr algn="r">
              <a:defRPr sz="1200"/>
            </a:lvl1pPr>
          </a:lstStyle>
          <a:p>
            <a:fld id="{C16791AC-725B-5E48-91FD-35599A0DB870}" type="datetimeFigureOut">
              <a:rPr lang="en-US" smtClean="0"/>
              <a:t>4/1/2021</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2446" tIns="46223" rIns="92446" bIns="46223" rtlCol="0" anchor="b"/>
          <a:lstStyle>
            <a:lvl1pPr algn="r">
              <a:defRPr sz="1200"/>
            </a:lvl1pPr>
          </a:lstStyle>
          <a:p>
            <a:fld id="{5814265E-79F9-9041-953E-9F13B7EFB5EF}" type="slidenum">
              <a:rPr lang="en-US" smtClean="0"/>
              <a:t>‹#›</a:t>
            </a:fld>
            <a:endParaRPr lang="en-US"/>
          </a:p>
        </p:txBody>
      </p:sp>
    </p:spTree>
    <p:extLst>
      <p:ext uri="{BB962C8B-B14F-4D97-AF65-F5344CB8AC3E}">
        <p14:creationId xmlns:p14="http://schemas.microsoft.com/office/powerpoint/2010/main" val="1892642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(You’re going to be introduced, so no need to re-intro)</a:t>
            </a:r>
          </a:p>
        </p:txBody>
      </p:sp>
      <p:sp>
        <p:nvSpPr>
          <p:cNvPr id="4" name="Slide Number Placeholder 3"/>
          <p:cNvSpPr>
            <a:spLocks noGrp="1"/>
          </p:cNvSpPr>
          <p:nvPr>
            <p:ph type="sldNum" sz="quarter" idx="10"/>
          </p:nvPr>
        </p:nvSpPr>
        <p:spPr/>
        <p:txBody>
          <a:bodyPr/>
          <a:lstStyle/>
          <a:p>
            <a:fld id="{5814265E-79F9-9041-953E-9F13B7EFB5EF}" type="slidenum">
              <a:rPr lang="en-US" smtClean="0"/>
              <a:t>1</a:t>
            </a:fld>
            <a:endParaRPr lang="en-US"/>
          </a:p>
        </p:txBody>
      </p:sp>
    </p:spTree>
    <p:extLst>
      <p:ext uri="{BB962C8B-B14F-4D97-AF65-F5344CB8AC3E}">
        <p14:creationId xmlns:p14="http://schemas.microsoft.com/office/powerpoint/2010/main" val="1219786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accessibility challenges are solved by inches and feet some take other interventions:</a:t>
            </a:r>
          </a:p>
          <a:p>
            <a:pPr lvl="0"/>
            <a:r>
              <a:rPr lang="en-US" dirty="0"/>
              <a:t>Examples include automated stop announcements, new elevators, the design of autonomous vehicles including grab bars, adaptive bike share, etc.</a:t>
            </a:r>
          </a:p>
          <a:p>
            <a:pPr lvl="0"/>
            <a:endParaRPr lang="en-US" dirty="0"/>
          </a:p>
          <a:p>
            <a:pPr lvl="0"/>
            <a:r>
              <a:rPr lang="en-US" dirty="0"/>
              <a:t>Some interventions need to be social: that we change the attitudes towards people with disabilities and seniors as part of serving the public; people are not the problem, the lack of access is the problem</a:t>
            </a:r>
          </a:p>
          <a:p>
            <a:pPr lvl="0"/>
            <a:endParaRPr lang="en-US" dirty="0"/>
          </a:p>
          <a:p>
            <a:pPr lvl="0"/>
            <a:r>
              <a:rPr lang="en-US" dirty="0"/>
              <a:t>But making sure to claim the inches necessary for true access is important.  </a:t>
            </a:r>
          </a:p>
          <a:p>
            <a:endParaRPr lang="en-US" dirty="0"/>
          </a:p>
        </p:txBody>
      </p:sp>
      <p:sp>
        <p:nvSpPr>
          <p:cNvPr id="4" name="Slide Number Placeholder 3"/>
          <p:cNvSpPr>
            <a:spLocks noGrp="1"/>
          </p:cNvSpPr>
          <p:nvPr>
            <p:ph type="sldNum" sz="quarter" idx="5"/>
          </p:nvPr>
        </p:nvSpPr>
        <p:spPr/>
        <p:txBody>
          <a:bodyPr/>
          <a:lstStyle/>
          <a:p>
            <a:fld id="{5814265E-79F9-9041-953E-9F13B7EFB5EF}" type="slidenum">
              <a:rPr lang="en-US" smtClean="0"/>
              <a:t>10</a:t>
            </a:fld>
            <a:endParaRPr lang="en-US"/>
          </a:p>
        </p:txBody>
      </p:sp>
    </p:spTree>
    <p:extLst>
      <p:ext uri="{BB962C8B-B14F-4D97-AF65-F5344CB8AC3E}">
        <p14:creationId xmlns:p14="http://schemas.microsoft.com/office/powerpoint/2010/main" val="4054819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idea is Intersections.</a:t>
            </a:r>
          </a:p>
          <a:p>
            <a:pPr lvl="0"/>
            <a:r>
              <a:rPr lang="en-US" dirty="0"/>
              <a:t>This often means continental crosswalks, curbs, daylighting, countdown signals, turning radii, inclusion of APS and a whole host of best practices. </a:t>
            </a:r>
          </a:p>
          <a:p>
            <a:pPr lvl="0"/>
            <a:r>
              <a:rPr lang="en-US" dirty="0"/>
              <a:t>But it also means how we connect with each other and how making services work better for people with disabilities improves them for many others as well.</a:t>
            </a:r>
          </a:p>
          <a:p>
            <a:endParaRPr lang="en-US" dirty="0"/>
          </a:p>
        </p:txBody>
      </p:sp>
      <p:sp>
        <p:nvSpPr>
          <p:cNvPr id="4" name="Slide Number Placeholder 3"/>
          <p:cNvSpPr>
            <a:spLocks noGrp="1"/>
          </p:cNvSpPr>
          <p:nvPr>
            <p:ph type="sldNum" sz="quarter" idx="5"/>
          </p:nvPr>
        </p:nvSpPr>
        <p:spPr/>
        <p:txBody>
          <a:bodyPr/>
          <a:lstStyle/>
          <a:p>
            <a:fld id="{5814265E-79F9-9041-953E-9F13B7EFB5EF}" type="slidenum">
              <a:rPr lang="en-US" smtClean="0"/>
              <a:t>11</a:t>
            </a:fld>
            <a:endParaRPr lang="en-US"/>
          </a:p>
        </p:txBody>
      </p:sp>
    </p:spTree>
    <p:extLst>
      <p:ext uri="{BB962C8B-B14F-4D97-AF65-F5344CB8AC3E}">
        <p14:creationId xmlns:p14="http://schemas.microsoft.com/office/powerpoint/2010/main" val="3479001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a:buFont typeface="Arial" panose="020B0604020202020204" pitchFamily="34" charset="0"/>
              <a:buChar char="•"/>
            </a:pPr>
            <a:r>
              <a:rPr lang="en-US" dirty="0"/>
              <a:t>Ax example is the curb cut effect. </a:t>
            </a:r>
          </a:p>
          <a:p>
            <a:pPr marL="635565" lvl="1" indent="-173336">
              <a:buFont typeface="Arial" panose="020B0604020202020204" pitchFamily="34" charset="0"/>
              <a:buChar char="•"/>
            </a:pPr>
            <a:r>
              <a:rPr lang="en-US" dirty="0"/>
              <a:t>Where an intervention meant to serve one group benefits everyone, potentially in unexpected ways – parents with strollers, food carts, easier to find crosswalk etc. Now it’s the norm and the expectation of all users.</a:t>
            </a:r>
          </a:p>
          <a:p>
            <a:pPr marL="635565" lvl="1" indent="-173336">
              <a:buFont typeface="Arial" panose="020B0604020202020204" pitchFamily="34" charset="0"/>
              <a:buChar char="•"/>
            </a:pPr>
            <a:r>
              <a:rPr lang="en-US" dirty="0"/>
              <a:t>Another example is Audible pedestrian signals (APS), </a:t>
            </a:r>
          </a:p>
          <a:p>
            <a:pPr marL="635565" lvl="1" indent="-173336">
              <a:buFont typeface="Arial" panose="020B0604020202020204" pitchFamily="34" charset="0"/>
              <a:buChar char="•"/>
            </a:pPr>
            <a:r>
              <a:rPr lang="en-US" dirty="0"/>
              <a:t>I find I use the audio cues myself as a cue to cross the street, especially when distracted, reading something, etc.</a:t>
            </a:r>
          </a:p>
          <a:p>
            <a:endParaRPr lang="en-US" dirty="0"/>
          </a:p>
          <a:p>
            <a:endParaRPr lang="en-US" dirty="0"/>
          </a:p>
          <a:p>
            <a:endParaRPr lang="en-US" dirty="0"/>
          </a:p>
          <a:p>
            <a:endParaRPr lang="en-US" dirty="0"/>
          </a:p>
          <a:p>
            <a:r>
              <a:rPr lang="en-US" dirty="0"/>
              <a:t>https://www.sfmta.com/sites/default/files/styles/teaser-col-4/public/feature-image/2017/171108_rsd_cswk_34.jpg?itok=p20UkLon</a:t>
            </a:r>
          </a:p>
        </p:txBody>
      </p:sp>
      <p:sp>
        <p:nvSpPr>
          <p:cNvPr id="4" name="Slide Number Placeholder 3"/>
          <p:cNvSpPr>
            <a:spLocks noGrp="1"/>
          </p:cNvSpPr>
          <p:nvPr>
            <p:ph type="sldNum" sz="quarter" idx="5"/>
          </p:nvPr>
        </p:nvSpPr>
        <p:spPr/>
        <p:txBody>
          <a:bodyPr/>
          <a:lstStyle/>
          <a:p>
            <a:fld id="{5814265E-79F9-9041-953E-9F13B7EFB5EF}" type="slidenum">
              <a:rPr lang="en-US" smtClean="0"/>
              <a:t>12</a:t>
            </a:fld>
            <a:endParaRPr lang="en-US"/>
          </a:p>
        </p:txBody>
      </p:sp>
    </p:spTree>
    <p:extLst>
      <p:ext uri="{BB962C8B-B14F-4D97-AF65-F5344CB8AC3E}">
        <p14:creationId xmlns:p14="http://schemas.microsoft.com/office/powerpoint/2010/main" val="1093287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This is also an example of Universal Design, defined as “the design of products and environments to be usable by all people, to the greatest extent possible, without the need for adaptation or specialized design” according to Ron Mace, the coiner of the term.</a:t>
            </a:r>
          </a:p>
          <a:p>
            <a:endParaRPr lang="en-US" dirty="0"/>
          </a:p>
        </p:txBody>
      </p:sp>
      <p:sp>
        <p:nvSpPr>
          <p:cNvPr id="4" name="Slide Number Placeholder 3"/>
          <p:cNvSpPr>
            <a:spLocks noGrp="1"/>
          </p:cNvSpPr>
          <p:nvPr>
            <p:ph type="sldNum" sz="quarter" idx="5"/>
          </p:nvPr>
        </p:nvSpPr>
        <p:spPr/>
        <p:txBody>
          <a:bodyPr/>
          <a:lstStyle/>
          <a:p>
            <a:fld id="{5814265E-79F9-9041-953E-9F13B7EFB5EF}" type="slidenum">
              <a:rPr lang="en-US" smtClean="0"/>
              <a:t>13</a:t>
            </a:fld>
            <a:endParaRPr lang="en-US"/>
          </a:p>
        </p:txBody>
      </p:sp>
    </p:spTree>
    <p:extLst>
      <p:ext uri="{BB962C8B-B14F-4D97-AF65-F5344CB8AC3E}">
        <p14:creationId xmlns:p14="http://schemas.microsoft.com/office/powerpoint/2010/main" val="2497370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Universal Design has 7 Principles</a:t>
            </a:r>
          </a:p>
          <a:p>
            <a:pPr marL="231115" indent="-231115">
              <a:buFont typeface="+mj-lt"/>
              <a:buAutoNum type="arabicPeriod"/>
            </a:pPr>
            <a:r>
              <a:rPr lang="en-US" dirty="0"/>
              <a:t>Equitable use—</a:t>
            </a:r>
          </a:p>
          <a:p>
            <a:pPr marL="462229" lvl="1"/>
            <a:r>
              <a:rPr lang="en-US" dirty="0"/>
              <a:t>the design is useful and marketable to people with diverse abilities.</a:t>
            </a:r>
          </a:p>
          <a:p>
            <a:pPr marL="231115" indent="-231115">
              <a:buFont typeface="+mj-lt"/>
              <a:buAutoNum type="arabicPeriod"/>
            </a:pPr>
            <a:r>
              <a:rPr lang="en-US" dirty="0"/>
              <a:t>Flexibility in use—</a:t>
            </a:r>
          </a:p>
          <a:p>
            <a:pPr marL="462229" lvl="1"/>
            <a:r>
              <a:rPr lang="en-US" dirty="0"/>
              <a:t>the design accommodates a wide range of individual preferences and abilities.</a:t>
            </a:r>
          </a:p>
          <a:p>
            <a:pPr marL="231115" indent="-231115">
              <a:buFont typeface="+mj-lt"/>
              <a:buAutoNum type="arabicPeriod"/>
            </a:pPr>
            <a:r>
              <a:rPr lang="en-US" dirty="0"/>
              <a:t>Simple and intuitive use—</a:t>
            </a:r>
          </a:p>
          <a:p>
            <a:pPr marL="462229" lvl="1"/>
            <a:r>
              <a:rPr lang="en-US" dirty="0"/>
              <a:t>use of the design is easy to understand, regardless of the user’s experience, knowledge, language skills, or concentration level.</a:t>
            </a:r>
          </a:p>
          <a:p>
            <a:pPr marL="231115" indent="-231115">
              <a:buFont typeface="+mj-lt"/>
              <a:buAutoNum type="arabicPeriod"/>
            </a:pPr>
            <a:r>
              <a:rPr lang="en-US" dirty="0"/>
              <a:t>Perceptible information—</a:t>
            </a:r>
          </a:p>
          <a:p>
            <a:pPr marL="462229" lvl="1"/>
            <a:r>
              <a:rPr lang="en-US" dirty="0"/>
              <a:t>the design communicates necessary information effectively to the user, regardless of ambient conditions or of the user’s sensory abilities.</a:t>
            </a:r>
          </a:p>
          <a:p>
            <a:pPr marL="231115" indent="-231115">
              <a:buFont typeface="+mj-lt"/>
              <a:buAutoNum type="arabicPeriod"/>
            </a:pPr>
            <a:r>
              <a:rPr lang="en-US" dirty="0"/>
              <a:t>Tolerance of error—</a:t>
            </a:r>
          </a:p>
          <a:p>
            <a:pPr marL="462229" lvl="1"/>
            <a:r>
              <a:rPr lang="en-US" dirty="0"/>
              <a:t>the design reduces hazards and adverse consequences of accidental or unintended actions.</a:t>
            </a:r>
          </a:p>
          <a:p>
            <a:pPr marL="231115" indent="-231115">
              <a:buFont typeface="+mj-lt"/>
              <a:buAutoNum type="arabicPeriod"/>
            </a:pPr>
            <a:r>
              <a:rPr lang="en-US" dirty="0"/>
              <a:t>Low physical effort—</a:t>
            </a:r>
          </a:p>
          <a:p>
            <a:pPr marL="462229" lvl="1"/>
            <a:r>
              <a:rPr lang="en-US" dirty="0"/>
              <a:t>the design can be used efficiently and comfortably and with minimal fatigue.</a:t>
            </a:r>
          </a:p>
          <a:p>
            <a:pPr marL="231115" indent="-231115">
              <a:buFont typeface="+mj-lt"/>
              <a:buAutoNum type="arabicPeriod"/>
            </a:pPr>
            <a:r>
              <a:rPr lang="en-US" dirty="0"/>
              <a:t>Size and space for approach and use—</a:t>
            </a:r>
          </a:p>
          <a:p>
            <a:pPr marL="462229" lvl="1"/>
            <a:r>
              <a:rPr lang="en-US" dirty="0"/>
              <a:t>appropriate size and space are provided for approach, reach, manipulation, and use regardless of user’s size, posture, or mobility </a:t>
            </a:r>
          </a:p>
        </p:txBody>
      </p:sp>
      <p:sp>
        <p:nvSpPr>
          <p:cNvPr id="4" name="Slide Number Placeholder 3"/>
          <p:cNvSpPr>
            <a:spLocks noGrp="1"/>
          </p:cNvSpPr>
          <p:nvPr>
            <p:ph type="sldNum" sz="quarter" idx="5"/>
          </p:nvPr>
        </p:nvSpPr>
        <p:spPr/>
        <p:txBody>
          <a:bodyPr/>
          <a:lstStyle/>
          <a:p>
            <a:fld id="{5814265E-79F9-9041-953E-9F13B7EFB5EF}" type="slidenum">
              <a:rPr lang="en-US" smtClean="0"/>
              <a:t>14</a:t>
            </a:fld>
            <a:endParaRPr lang="en-US"/>
          </a:p>
        </p:txBody>
      </p:sp>
    </p:spTree>
    <p:extLst>
      <p:ext uri="{BB962C8B-B14F-4D97-AF65-F5344CB8AC3E}">
        <p14:creationId xmlns:p14="http://schemas.microsoft.com/office/powerpoint/2010/main" val="1787560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Intersections are not just technical, but social—that is people with disabilities and seniors are at the intersection of many vulnerabilities:</a:t>
            </a:r>
          </a:p>
          <a:p>
            <a:pPr lvl="1"/>
            <a:r>
              <a:rPr lang="en-US" dirty="0"/>
              <a:t>In San Francisco, people with disabilities:</a:t>
            </a:r>
          </a:p>
          <a:p>
            <a:pPr marL="635565" lvl="1" indent="-173336">
              <a:buFont typeface="Arial" panose="020B0604020202020204" pitchFamily="34" charset="0"/>
              <a:buChar char="•"/>
            </a:pPr>
            <a:r>
              <a:rPr lang="en-US" dirty="0"/>
              <a:t>Are more likely to not be working</a:t>
            </a:r>
          </a:p>
          <a:p>
            <a:pPr marL="635565" lvl="1" indent="-173336">
              <a:buFont typeface="Arial" panose="020B0604020202020204" pitchFamily="34" charset="0"/>
              <a:buChar char="•"/>
            </a:pPr>
            <a:r>
              <a:rPr lang="en-US" dirty="0"/>
              <a:t>Almost ½ earn less than $25,000/</a:t>
            </a:r>
            <a:r>
              <a:rPr lang="en-US" dirty="0" err="1"/>
              <a:t>yr</a:t>
            </a:r>
            <a:endParaRPr lang="en-US" dirty="0"/>
          </a:p>
          <a:p>
            <a:pPr marL="635565" lvl="1" indent="-173336">
              <a:buFont typeface="Arial" panose="020B0604020202020204" pitchFamily="34" charset="0"/>
              <a:buChar char="•"/>
            </a:pPr>
            <a:r>
              <a:rPr lang="en-US" dirty="0"/>
              <a:t>35% are taking public transportation (similar to able-bodied population)</a:t>
            </a:r>
          </a:p>
          <a:p>
            <a:pPr marL="635565" lvl="1" indent="-173336">
              <a:buFont typeface="Arial" panose="020B0604020202020204" pitchFamily="34" charset="0"/>
              <a:buChar char="•"/>
            </a:pPr>
            <a:r>
              <a:rPr lang="en-US" dirty="0"/>
              <a:t>And over 1/5 of people who identified as Black or African-American also identified as having a disability </a:t>
            </a:r>
          </a:p>
          <a:p>
            <a:pPr marL="462229" lvl="1"/>
            <a:r>
              <a:rPr lang="en-US" dirty="0"/>
              <a:t>	(almost twice as many as in other racial groups, includes all age groups)</a:t>
            </a:r>
          </a:p>
        </p:txBody>
      </p:sp>
      <p:sp>
        <p:nvSpPr>
          <p:cNvPr id="4" name="Slide Number Placeholder 3"/>
          <p:cNvSpPr>
            <a:spLocks noGrp="1"/>
          </p:cNvSpPr>
          <p:nvPr>
            <p:ph type="sldNum" sz="quarter" idx="5"/>
          </p:nvPr>
        </p:nvSpPr>
        <p:spPr/>
        <p:txBody>
          <a:bodyPr/>
          <a:lstStyle/>
          <a:p>
            <a:fld id="{5814265E-79F9-9041-953E-9F13B7EFB5EF}" type="slidenum">
              <a:rPr lang="en-US" smtClean="0"/>
              <a:t>15</a:t>
            </a:fld>
            <a:endParaRPr lang="en-US"/>
          </a:p>
        </p:txBody>
      </p:sp>
    </p:spTree>
    <p:extLst>
      <p:ext uri="{BB962C8B-B14F-4D97-AF65-F5344CB8AC3E}">
        <p14:creationId xmlns:p14="http://schemas.microsoft.com/office/powerpoint/2010/main" val="1413518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Seniors in San Francisco are also vulnerable:</a:t>
            </a:r>
          </a:p>
          <a:p>
            <a:pPr marL="173336" indent="-173336">
              <a:buFont typeface="Arial" panose="020B0604020202020204" pitchFamily="34" charset="0"/>
              <a:buChar char="•"/>
            </a:pPr>
            <a:r>
              <a:rPr lang="en-US" dirty="0"/>
              <a:t>37% identify as having a disability</a:t>
            </a:r>
          </a:p>
          <a:p>
            <a:pPr marL="173336" indent="-173336">
              <a:buFont typeface="Arial" panose="020B0604020202020204" pitchFamily="34" charset="0"/>
              <a:buChar char="•"/>
            </a:pPr>
            <a:r>
              <a:rPr lang="en-US" dirty="0"/>
              <a:t>Almost a third of people over 65 are 80 or older</a:t>
            </a:r>
          </a:p>
          <a:p>
            <a:pPr marL="173336" indent="-173336">
              <a:buFont typeface="Arial" panose="020B0604020202020204" pitchFamily="34" charset="0"/>
              <a:buChar char="•"/>
            </a:pPr>
            <a:r>
              <a:rPr lang="en-US" dirty="0"/>
              <a:t>55% of seniors speak a language other than English and of those, about 40% speak English “less than very well”</a:t>
            </a:r>
          </a:p>
          <a:p>
            <a:pPr marL="173336" indent="-173336">
              <a:buFont typeface="Arial" panose="020B0604020202020204" pitchFamily="34" charset="0"/>
              <a:buChar char="•"/>
            </a:pPr>
            <a:r>
              <a:rPr lang="en-US" dirty="0"/>
              <a:t>Over 80% of seniors not in the labor force,</a:t>
            </a:r>
          </a:p>
          <a:p>
            <a:pPr marL="173336" indent="-173336">
              <a:buFont typeface="Arial" panose="020B0604020202020204" pitchFamily="34" charset="0"/>
              <a:buChar char="•"/>
            </a:pPr>
            <a:r>
              <a:rPr lang="en-US" dirty="0"/>
              <a:t>And of seniors renting, more than half of seniors renting are rent-burdened (pay more than 30% of income to housing</a:t>
            </a:r>
          </a:p>
        </p:txBody>
      </p:sp>
      <p:sp>
        <p:nvSpPr>
          <p:cNvPr id="4" name="Slide Number Placeholder 3"/>
          <p:cNvSpPr>
            <a:spLocks noGrp="1"/>
          </p:cNvSpPr>
          <p:nvPr>
            <p:ph type="sldNum" sz="quarter" idx="5"/>
          </p:nvPr>
        </p:nvSpPr>
        <p:spPr/>
        <p:txBody>
          <a:bodyPr/>
          <a:lstStyle/>
          <a:p>
            <a:fld id="{5814265E-79F9-9041-953E-9F13B7EFB5EF}" type="slidenum">
              <a:rPr lang="en-US" smtClean="0"/>
              <a:t>16</a:t>
            </a:fld>
            <a:endParaRPr lang="en-US"/>
          </a:p>
        </p:txBody>
      </p:sp>
    </p:spTree>
    <p:extLst>
      <p:ext uri="{BB962C8B-B14F-4D97-AF65-F5344CB8AC3E}">
        <p14:creationId xmlns:p14="http://schemas.microsoft.com/office/powerpoint/2010/main" val="2841557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Centering the most vulnerable people improves conditions for everyone in a way that does not occur when prioritizing people with more privilege</a:t>
            </a:r>
          </a:p>
          <a:p>
            <a:pPr marL="635565" lvl="1" indent="-173336">
              <a:buFont typeface="Arial" panose="020B0604020202020204" pitchFamily="34" charset="0"/>
              <a:buChar char="•"/>
            </a:pPr>
            <a:r>
              <a:rPr lang="en-US" dirty="0"/>
              <a:t>Example: Vision Zero, seniors account for ~50% of pedestrian deaths, but only 15% of the SF population</a:t>
            </a:r>
          </a:p>
          <a:p>
            <a:pPr marL="1097794" lvl="2" indent="-173336">
              <a:buFont typeface="Arial" panose="020B0604020202020204" pitchFamily="34" charset="0"/>
              <a:buChar char="•"/>
            </a:pPr>
            <a:r>
              <a:rPr lang="en-US" dirty="0"/>
              <a:t>Making it easier and safer for seniors to use our streets means e prioritizing street investments that all pedestrians benefit from</a:t>
            </a:r>
          </a:p>
          <a:p>
            <a:pPr marL="1560024" lvl="3" indent="-173336">
              <a:buFont typeface="Arial" panose="020B0604020202020204" pitchFamily="34" charset="0"/>
              <a:buChar char="•"/>
            </a:pPr>
            <a:r>
              <a:rPr lang="en-US" dirty="0"/>
              <a:t>longer crossing times, clearer crosswalks, pedestrian refuge islands, shorter crossing distances, etc.</a:t>
            </a:r>
          </a:p>
          <a:p>
            <a:pPr marL="1097794" lvl="2" indent="-173336">
              <a:buFont typeface="Arial" panose="020B0604020202020204" pitchFamily="34" charset="0"/>
              <a:buChar char="•"/>
            </a:pPr>
            <a:r>
              <a:rPr lang="en-US" dirty="0"/>
              <a:t>Acknowledge that this can cause other conflicts, ex. On-time performance for transit</a:t>
            </a:r>
          </a:p>
          <a:p>
            <a:pPr marL="1097794" lvl="2" indent="-173336">
              <a:buFont typeface="Arial" panose="020B0604020202020204" pitchFamily="34" charset="0"/>
              <a:buChar char="•"/>
            </a:pPr>
            <a:endParaRPr lang="en-US" dirty="0"/>
          </a:p>
          <a:p>
            <a:pPr marL="635565" lvl="1" indent="-173336">
              <a:buFont typeface="Arial" panose="020B0604020202020204" pitchFamily="34" charset="0"/>
              <a:buChar char="•"/>
            </a:pPr>
            <a:r>
              <a:rPr lang="en-US" dirty="0"/>
              <a:t>Example: Equity lines most used by seniors and people with disabilities</a:t>
            </a:r>
          </a:p>
          <a:p>
            <a:pPr marL="1097794" lvl="2" indent="-173336">
              <a:buFont typeface="Arial" panose="020B0604020202020204" pitchFamily="34" charset="0"/>
              <a:buChar char="•"/>
            </a:pPr>
            <a:r>
              <a:rPr lang="en-US" dirty="0"/>
              <a:t>A significant issue for these communities is crowding</a:t>
            </a:r>
          </a:p>
          <a:p>
            <a:pPr marL="1560024" lvl="3" indent="-173336">
              <a:buFont typeface="Arial" panose="020B0604020202020204" pitchFamily="34" charset="0"/>
              <a:buChar char="•"/>
            </a:pPr>
            <a:r>
              <a:rPr lang="en-US" dirty="0"/>
              <a:t>No room to board, no seats, pass ups, no room for mobility aids</a:t>
            </a:r>
          </a:p>
          <a:p>
            <a:pPr marL="1097794" lvl="2" indent="-173336">
              <a:buFont typeface="Arial" panose="020B0604020202020204" pitchFamily="34" charset="0"/>
              <a:buChar char="•"/>
            </a:pPr>
            <a:r>
              <a:rPr lang="en-US" dirty="0"/>
              <a:t>More frequent headways can solve this problem</a:t>
            </a:r>
          </a:p>
          <a:p>
            <a:pPr marL="1097794" lvl="2" indent="-173336">
              <a:buFont typeface="Arial" panose="020B0604020202020204" pitchFamily="34" charset="0"/>
              <a:buChar char="•"/>
            </a:pPr>
            <a:r>
              <a:rPr lang="en-US" dirty="0"/>
              <a:t>Improving service for everyone because people with disabilities and seniors rely on the same core service</a:t>
            </a:r>
          </a:p>
          <a:p>
            <a:pPr marL="1560024" lvl="3" indent="-173336">
              <a:buFont typeface="Arial" panose="020B0604020202020204" pitchFamily="34" charset="0"/>
              <a:buChar char="•"/>
            </a:pPr>
            <a:r>
              <a:rPr lang="en-US" dirty="0"/>
              <a:t>Even more important because lacking other options</a:t>
            </a:r>
          </a:p>
          <a:p>
            <a:pPr marL="1560024" lvl="3" indent="-173336">
              <a:buFont typeface="Arial" panose="020B0604020202020204" pitchFamily="34" charset="0"/>
              <a:buChar char="•"/>
            </a:pPr>
            <a:r>
              <a:rPr lang="en-US" dirty="0"/>
              <a:t>Some of the highest need areas in the city, also meeting low-income, people of color, limited English speakers, etc.</a:t>
            </a:r>
          </a:p>
          <a:p>
            <a:endParaRPr lang="en-US" dirty="0"/>
          </a:p>
        </p:txBody>
      </p:sp>
      <p:sp>
        <p:nvSpPr>
          <p:cNvPr id="4" name="Slide Number Placeholder 3"/>
          <p:cNvSpPr>
            <a:spLocks noGrp="1"/>
          </p:cNvSpPr>
          <p:nvPr>
            <p:ph type="sldNum" sz="quarter" idx="5"/>
          </p:nvPr>
        </p:nvSpPr>
        <p:spPr/>
        <p:txBody>
          <a:bodyPr/>
          <a:lstStyle/>
          <a:p>
            <a:fld id="{5814265E-79F9-9041-953E-9F13B7EFB5EF}" type="slidenum">
              <a:rPr lang="en-US" smtClean="0"/>
              <a:t>17</a:t>
            </a:fld>
            <a:endParaRPr lang="en-US"/>
          </a:p>
        </p:txBody>
      </p:sp>
    </p:spTree>
    <p:extLst>
      <p:ext uri="{BB962C8B-B14F-4D97-AF65-F5344CB8AC3E}">
        <p14:creationId xmlns:p14="http://schemas.microsoft.com/office/powerpoint/2010/main" val="194293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When we make things better for people with disabilities, we are meeting a multitude of needs.</a:t>
            </a:r>
          </a:p>
          <a:p>
            <a:pPr marL="635565" lvl="1" indent="-173336">
              <a:buFont typeface="Arial" panose="020B0604020202020204" pitchFamily="34" charset="0"/>
              <a:buChar char="•"/>
            </a:pPr>
            <a:r>
              <a:rPr lang="en-US" dirty="0"/>
              <a:t>Mini-high Platform, low-floor buses, lock-to for scooters, Flywheel app</a:t>
            </a:r>
          </a:p>
          <a:p>
            <a:endParaRPr lang="en-US" dirty="0"/>
          </a:p>
        </p:txBody>
      </p:sp>
      <p:sp>
        <p:nvSpPr>
          <p:cNvPr id="4" name="Slide Number Placeholder 3"/>
          <p:cNvSpPr>
            <a:spLocks noGrp="1"/>
          </p:cNvSpPr>
          <p:nvPr>
            <p:ph type="sldNum" sz="quarter" idx="5"/>
          </p:nvPr>
        </p:nvSpPr>
        <p:spPr/>
        <p:txBody>
          <a:bodyPr/>
          <a:lstStyle/>
          <a:p>
            <a:fld id="{5814265E-79F9-9041-953E-9F13B7EFB5EF}" type="slidenum">
              <a:rPr lang="en-US" smtClean="0"/>
              <a:t>18</a:t>
            </a:fld>
            <a:endParaRPr lang="en-US"/>
          </a:p>
        </p:txBody>
      </p:sp>
    </p:spTree>
    <p:extLst>
      <p:ext uri="{BB962C8B-B14F-4D97-AF65-F5344CB8AC3E}">
        <p14:creationId xmlns:p14="http://schemas.microsoft.com/office/powerpoint/2010/main" val="1418840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the </a:t>
            </a:r>
            <a:r>
              <a:rPr lang="en-US" b="1" dirty="0"/>
              <a:t>Future</a:t>
            </a:r>
            <a:r>
              <a:rPr lang="en-US" dirty="0"/>
              <a:t>.</a:t>
            </a:r>
          </a:p>
          <a:p>
            <a:r>
              <a:rPr lang="en-US" dirty="0"/>
              <a:t>The only thing we know for sure is coming is change.</a:t>
            </a:r>
          </a:p>
        </p:txBody>
      </p:sp>
      <p:sp>
        <p:nvSpPr>
          <p:cNvPr id="4" name="Slide Number Placeholder 3"/>
          <p:cNvSpPr>
            <a:spLocks noGrp="1"/>
          </p:cNvSpPr>
          <p:nvPr>
            <p:ph type="sldNum" sz="quarter" idx="5"/>
          </p:nvPr>
        </p:nvSpPr>
        <p:spPr/>
        <p:txBody>
          <a:bodyPr/>
          <a:lstStyle/>
          <a:p>
            <a:fld id="{5814265E-79F9-9041-953E-9F13B7EFB5EF}" type="slidenum">
              <a:rPr lang="en-US" smtClean="0"/>
              <a:t>19</a:t>
            </a:fld>
            <a:endParaRPr lang="en-US"/>
          </a:p>
        </p:txBody>
      </p:sp>
    </p:spTree>
    <p:extLst>
      <p:ext uri="{BB962C8B-B14F-4D97-AF65-F5344CB8AC3E}">
        <p14:creationId xmlns:p14="http://schemas.microsoft.com/office/powerpoint/2010/main" val="1330403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I’d like talk with you about four big ideas:</a:t>
            </a:r>
          </a:p>
          <a:p>
            <a:r>
              <a:rPr lang="en-US" b="1" dirty="0"/>
              <a:t>History</a:t>
            </a:r>
            <a:r>
              <a:rPr lang="en-US" dirty="0"/>
              <a:t>, </a:t>
            </a:r>
            <a:r>
              <a:rPr lang="en-US" b="1" dirty="0"/>
              <a:t>Geometry</a:t>
            </a:r>
            <a:r>
              <a:rPr lang="en-US" dirty="0"/>
              <a:t>, </a:t>
            </a:r>
            <a:r>
              <a:rPr lang="en-US" b="1" dirty="0"/>
              <a:t>Intersections</a:t>
            </a:r>
            <a:r>
              <a:rPr lang="en-US" dirty="0"/>
              <a:t>, and the </a:t>
            </a:r>
            <a:r>
              <a:rPr lang="en-US" b="1" dirty="0"/>
              <a:t>Future</a:t>
            </a:r>
            <a:r>
              <a:rPr lang="en-US" dirty="0"/>
              <a:t>. </a:t>
            </a:r>
          </a:p>
          <a:p>
            <a:r>
              <a:rPr lang="en-US" dirty="0"/>
              <a:t>In the context of accessibility, they are vital to understanding the legacy of disability rights, the present state of access, and how we need to consciously build our future.</a:t>
            </a:r>
          </a:p>
          <a:p>
            <a:endParaRPr lang="en-US" dirty="0"/>
          </a:p>
        </p:txBody>
      </p:sp>
      <p:sp>
        <p:nvSpPr>
          <p:cNvPr id="4" name="Slide Number Placeholder 3"/>
          <p:cNvSpPr>
            <a:spLocks noGrp="1"/>
          </p:cNvSpPr>
          <p:nvPr>
            <p:ph type="sldNum" sz="quarter" idx="5"/>
          </p:nvPr>
        </p:nvSpPr>
        <p:spPr/>
        <p:txBody>
          <a:bodyPr/>
          <a:lstStyle/>
          <a:p>
            <a:fld id="{5814265E-79F9-9041-953E-9F13B7EFB5EF}" type="slidenum">
              <a:rPr lang="en-US" smtClean="0"/>
              <a:t>2</a:t>
            </a:fld>
            <a:endParaRPr lang="en-US"/>
          </a:p>
        </p:txBody>
      </p:sp>
    </p:spTree>
    <p:extLst>
      <p:ext uri="{BB962C8B-B14F-4D97-AF65-F5344CB8AC3E}">
        <p14:creationId xmlns:p14="http://schemas.microsoft.com/office/powerpoint/2010/main" val="3696840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a:buFont typeface="Arial" panose="020B0604020202020204" pitchFamily="34" charset="0"/>
              <a:buChar char="•"/>
            </a:pPr>
            <a:r>
              <a:rPr lang="en-US" dirty="0"/>
              <a:t>Less VMT</a:t>
            </a:r>
          </a:p>
          <a:p>
            <a:pPr marL="635565" lvl="1" indent="-173336">
              <a:buFont typeface="Arial" panose="020B0604020202020204" pitchFamily="34" charset="0"/>
              <a:buChar char="•"/>
            </a:pPr>
            <a:r>
              <a:rPr lang="en-US" dirty="0"/>
              <a:t>Better fixed route service means less specialized service, more people able to choose sustainable modes</a:t>
            </a:r>
          </a:p>
          <a:p>
            <a:pPr marL="173336" indent="-173336">
              <a:buFont typeface="Arial" panose="020B0604020202020204" pitchFamily="34" charset="0"/>
              <a:buChar char="•"/>
            </a:pPr>
            <a:r>
              <a:rPr lang="en-US" dirty="0"/>
              <a:t>Need to make alternatives to driving viable for the most people and to increase the number of choices for people</a:t>
            </a:r>
          </a:p>
          <a:p>
            <a:pPr marL="173336" indent="-173336">
              <a:buFont typeface="Arial" panose="020B0604020202020204" pitchFamily="34" charset="0"/>
              <a:buChar char="•"/>
            </a:pPr>
            <a:r>
              <a:rPr lang="en-US" dirty="0"/>
              <a:t>Access to transportation choices has historically been incredibly limited for people with disabilities and seniors, and public transportation is KEY to independence and full community participation for people with disabilities. </a:t>
            </a:r>
          </a:p>
          <a:p>
            <a:pPr marL="635565" lvl="1" indent="-173336">
              <a:buFont typeface="Arial" panose="020B0604020202020204" pitchFamily="34" charset="0"/>
              <a:buChar char="•"/>
            </a:pPr>
            <a:r>
              <a:rPr lang="en-US" dirty="0"/>
              <a:t>There can be latent demand for our services! People with disabilities may not have seen that the fixed route system was available to them and better fixed route services can improve lives.</a:t>
            </a:r>
          </a:p>
          <a:p>
            <a:endParaRPr lang="en-US" dirty="0"/>
          </a:p>
        </p:txBody>
      </p:sp>
      <p:sp>
        <p:nvSpPr>
          <p:cNvPr id="4" name="Slide Number Placeholder 3"/>
          <p:cNvSpPr>
            <a:spLocks noGrp="1"/>
          </p:cNvSpPr>
          <p:nvPr>
            <p:ph type="sldNum" sz="quarter" idx="5"/>
          </p:nvPr>
        </p:nvSpPr>
        <p:spPr/>
        <p:txBody>
          <a:bodyPr/>
          <a:lstStyle/>
          <a:p>
            <a:fld id="{5814265E-79F9-9041-953E-9F13B7EFB5EF}" type="slidenum">
              <a:rPr lang="en-US" smtClean="0"/>
              <a:t>20</a:t>
            </a:fld>
            <a:endParaRPr lang="en-US"/>
          </a:p>
        </p:txBody>
      </p:sp>
    </p:spTree>
    <p:extLst>
      <p:ext uri="{BB962C8B-B14F-4D97-AF65-F5344CB8AC3E}">
        <p14:creationId xmlns:p14="http://schemas.microsoft.com/office/powerpoint/2010/main" val="4258157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Alongside our climate, demographics are changing too:</a:t>
            </a:r>
          </a:p>
          <a:p>
            <a:pPr marL="173336" indent="-173336">
              <a:buFont typeface="Arial" panose="020B0604020202020204" pitchFamily="34" charset="0"/>
              <a:buChar char="•"/>
            </a:pPr>
            <a:r>
              <a:rPr lang="en-US" dirty="0"/>
              <a:t>Seniors are the fastest growing demographic</a:t>
            </a:r>
          </a:p>
          <a:p>
            <a:pPr marL="635565" lvl="1" indent="-173336">
              <a:buFont typeface="Arial" panose="020B0604020202020204" pitchFamily="34" charset="0"/>
              <a:buChar char="•"/>
            </a:pPr>
            <a:r>
              <a:rPr lang="en-US" dirty="0"/>
              <a:t>More people are living longer</a:t>
            </a:r>
          </a:p>
          <a:p>
            <a:pPr marL="635565" lvl="1" indent="-173336">
              <a:buFont typeface="Arial" panose="020B0604020202020204" pitchFamily="34" charset="0"/>
              <a:buChar char="•"/>
            </a:pPr>
            <a:r>
              <a:rPr lang="en-US" dirty="0"/>
              <a:t>Want people to age in place</a:t>
            </a:r>
          </a:p>
          <a:p>
            <a:pPr marL="173336" indent="-173336">
              <a:buFont typeface="Arial" panose="020B0604020202020204" pitchFamily="34" charset="0"/>
              <a:buChar char="•"/>
            </a:pPr>
            <a:r>
              <a:rPr lang="en-US" dirty="0"/>
              <a:t>Tech savvy seniors</a:t>
            </a:r>
          </a:p>
          <a:p>
            <a:pPr marL="635565" lvl="1" indent="-173336">
              <a:buFont typeface="Arial" panose="020B0604020202020204" pitchFamily="34" charset="0"/>
              <a:buChar char="•"/>
            </a:pPr>
            <a:r>
              <a:rPr lang="en-US" dirty="0"/>
              <a:t>Higher expectations for mobility management, trip planning</a:t>
            </a:r>
          </a:p>
          <a:p>
            <a:pPr marL="173336" indent="-173336">
              <a:buFont typeface="Arial" panose="020B0604020202020204" pitchFamily="34" charset="0"/>
              <a:buChar char="•"/>
            </a:pPr>
            <a:r>
              <a:rPr lang="en-US" dirty="0"/>
              <a:t>People with disabilities and seniors want what the general public wants: be able to make transportation choices, have them be seamlessly accessible, and that when there is a barrier, it is because of a breakdown in the system, not that the system itself functions to exclude</a:t>
            </a:r>
          </a:p>
          <a:p>
            <a:endParaRPr lang="en-US" b="1" dirty="0"/>
          </a:p>
        </p:txBody>
      </p:sp>
      <p:sp>
        <p:nvSpPr>
          <p:cNvPr id="4" name="Slide Number Placeholder 3"/>
          <p:cNvSpPr>
            <a:spLocks noGrp="1"/>
          </p:cNvSpPr>
          <p:nvPr>
            <p:ph type="sldNum" sz="quarter" idx="5"/>
          </p:nvPr>
        </p:nvSpPr>
        <p:spPr/>
        <p:txBody>
          <a:bodyPr/>
          <a:lstStyle/>
          <a:p>
            <a:fld id="{5814265E-79F9-9041-953E-9F13B7EFB5EF}" type="slidenum">
              <a:rPr lang="en-US" smtClean="0"/>
              <a:t>21</a:t>
            </a:fld>
            <a:endParaRPr lang="en-US"/>
          </a:p>
        </p:txBody>
      </p:sp>
    </p:spTree>
    <p:extLst>
      <p:ext uri="{BB962C8B-B14F-4D97-AF65-F5344CB8AC3E}">
        <p14:creationId xmlns:p14="http://schemas.microsoft.com/office/powerpoint/2010/main" val="206625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Transportation is changing:</a:t>
            </a:r>
          </a:p>
          <a:p>
            <a:pPr marL="173336" indent="-173336">
              <a:buFont typeface="Arial" panose="020B0604020202020204" pitchFamily="34" charset="0"/>
              <a:buChar char="•"/>
            </a:pPr>
            <a:r>
              <a:rPr lang="en-US" dirty="0"/>
              <a:t>Emerging mobility</a:t>
            </a:r>
          </a:p>
          <a:p>
            <a:pPr marL="635565" lvl="1" indent="-173336">
              <a:buFont typeface="Arial" panose="020B0604020202020204" pitchFamily="34" charset="0"/>
              <a:buChar char="•"/>
            </a:pPr>
            <a:r>
              <a:rPr lang="en-US" dirty="0"/>
              <a:t>TNCs and Disabled access</a:t>
            </a:r>
          </a:p>
          <a:p>
            <a:pPr marL="1097794" lvl="2" indent="-173336">
              <a:buFont typeface="Arial" panose="020B0604020202020204" pitchFamily="34" charset="0"/>
              <a:buChar char="•"/>
            </a:pPr>
            <a:r>
              <a:rPr lang="en-US" dirty="0"/>
              <a:t>How can emerging mobility increase options for everyone, not just the few</a:t>
            </a:r>
          </a:p>
          <a:p>
            <a:pPr marL="1560024" lvl="3" indent="-173336">
              <a:buFont typeface="Arial" panose="020B0604020202020204" pitchFamily="34" charset="0"/>
              <a:buChar char="•"/>
            </a:pPr>
            <a:r>
              <a:rPr lang="en-US" dirty="0"/>
              <a:t>Been a game-changer for people with visual or hearing impairments, hiring drivers with hearing impairments</a:t>
            </a:r>
          </a:p>
          <a:p>
            <a:pPr marL="1560024" lvl="3" indent="-173336">
              <a:buFont typeface="Arial" panose="020B0604020202020204" pitchFamily="34" charset="0"/>
              <a:buChar char="•"/>
            </a:pPr>
            <a:r>
              <a:rPr lang="en-US" dirty="0"/>
              <a:t>Been until recently non-existent for people who use wheelchairs and other mobility aids who need accessible vehicles</a:t>
            </a:r>
          </a:p>
          <a:p>
            <a:pPr marL="635565" lvl="1" indent="-173336">
              <a:buFont typeface="Arial" panose="020B0604020202020204" pitchFamily="34" charset="0"/>
              <a:buChar char="•"/>
            </a:pPr>
            <a:r>
              <a:rPr lang="en-US" dirty="0"/>
              <a:t>New technology: Autonomous Vehicles</a:t>
            </a:r>
          </a:p>
          <a:p>
            <a:pPr marL="1097794" lvl="2" indent="-173336">
              <a:buFont typeface="Arial" panose="020B0604020202020204" pitchFamily="34" charset="0"/>
              <a:buChar char="•"/>
            </a:pPr>
            <a:r>
              <a:rPr lang="en-US" dirty="0"/>
              <a:t>Will they be “born accessible”?</a:t>
            </a:r>
          </a:p>
          <a:p>
            <a:pPr marL="1097794" lvl="2" indent="-173336">
              <a:buFont typeface="Arial" panose="020B0604020202020204" pitchFamily="34" charset="0"/>
              <a:buChar char="•"/>
            </a:pPr>
            <a:r>
              <a:rPr lang="en-US" dirty="0"/>
              <a:t>Make sure new modes do not negatively impact nonusers and their right to public space</a:t>
            </a:r>
          </a:p>
          <a:p>
            <a:pPr marL="1560024" lvl="3" indent="-173336">
              <a:buFont typeface="Arial" panose="020B0604020202020204" pitchFamily="34" charset="0"/>
              <a:buChar char="•"/>
            </a:pPr>
            <a:r>
              <a:rPr lang="en-US" dirty="0"/>
              <a:t>Lock-to in SF, keeping clear the path of travel</a:t>
            </a:r>
          </a:p>
          <a:p>
            <a:pPr marL="635565" lvl="1" indent="-173336">
              <a:buFont typeface="Arial" panose="020B0604020202020204" pitchFamily="34" charset="0"/>
              <a:buChar char="•"/>
            </a:pPr>
            <a:r>
              <a:rPr lang="en-US" dirty="0"/>
              <a:t>Must be proactive, not reactive</a:t>
            </a:r>
          </a:p>
          <a:p>
            <a:endParaRPr lang="en-US" dirty="0"/>
          </a:p>
        </p:txBody>
      </p:sp>
      <p:sp>
        <p:nvSpPr>
          <p:cNvPr id="4" name="Slide Number Placeholder 3"/>
          <p:cNvSpPr>
            <a:spLocks noGrp="1"/>
          </p:cNvSpPr>
          <p:nvPr>
            <p:ph type="sldNum" sz="quarter" idx="5"/>
          </p:nvPr>
        </p:nvSpPr>
        <p:spPr/>
        <p:txBody>
          <a:bodyPr/>
          <a:lstStyle/>
          <a:p>
            <a:fld id="{5814265E-79F9-9041-953E-9F13B7EFB5EF}" type="slidenum">
              <a:rPr lang="en-US" smtClean="0"/>
              <a:t>22</a:t>
            </a:fld>
            <a:endParaRPr lang="en-US"/>
          </a:p>
        </p:txBody>
      </p:sp>
    </p:spTree>
    <p:extLst>
      <p:ext uri="{BB962C8B-B14F-4D97-AF65-F5344CB8AC3E}">
        <p14:creationId xmlns:p14="http://schemas.microsoft.com/office/powerpoint/2010/main" val="3625154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a:buFont typeface="Arial" panose="020B0604020202020204" pitchFamily="34" charset="0"/>
              <a:buChar char="•"/>
            </a:pPr>
            <a:r>
              <a:rPr lang="en-US" dirty="0"/>
              <a:t>Funding</a:t>
            </a:r>
          </a:p>
          <a:p>
            <a:pPr marL="635565" lvl="1" indent="-173336">
              <a:buFont typeface="Arial" panose="020B0604020202020204" pitchFamily="34" charset="0"/>
              <a:buChar char="•"/>
            </a:pPr>
            <a:r>
              <a:rPr lang="en-US" dirty="0"/>
              <a:t>Cost-effective use of current funding</a:t>
            </a:r>
          </a:p>
          <a:p>
            <a:pPr marL="635565" lvl="1" indent="-173336">
              <a:buFont typeface="Arial" panose="020B0604020202020204" pitchFamily="34" charset="0"/>
              <a:buChar char="•"/>
            </a:pPr>
            <a:r>
              <a:rPr lang="en-US" dirty="0"/>
              <a:t>As there are new sources of funding, we should pursue them for innovative projects</a:t>
            </a:r>
          </a:p>
          <a:p>
            <a:pPr marL="1097794" lvl="2" indent="-173336" defTabSz="924458">
              <a:buFont typeface="Arial" panose="020B0604020202020204" pitchFamily="34" charset="0"/>
              <a:buChar char="•"/>
              <a:defRPr/>
            </a:pPr>
            <a:r>
              <a:rPr lang="en-US" dirty="0"/>
              <a:t>When contemplating new funding sources like the upcoming FASTER Bay Area, should include accessibility needs such as greater frequency on lines serving seniors and persons with disabilities projects, and more funding for paratransit as needs and demographic changes demand it.</a:t>
            </a:r>
          </a:p>
          <a:p>
            <a:pPr marL="1097794" lvl="2" indent="-173336" defTabSz="924458">
              <a:buFont typeface="Arial" panose="020B0604020202020204" pitchFamily="34" charset="0"/>
              <a:buChar char="•"/>
              <a:defRPr/>
            </a:pPr>
            <a:r>
              <a:rPr lang="en-US" dirty="0"/>
              <a:t>How do we communicate with tech savvy seniors?</a:t>
            </a:r>
          </a:p>
          <a:p>
            <a:pPr marL="635565" lvl="1" indent="-173336">
              <a:buFont typeface="Arial" panose="020B0604020202020204" pitchFamily="34" charset="0"/>
              <a:buChar char="•"/>
            </a:pPr>
            <a:r>
              <a:rPr lang="en-US" dirty="0"/>
              <a:t>Paratransit one of the things that is just expensive</a:t>
            </a:r>
          </a:p>
          <a:p>
            <a:pPr marL="1097794" lvl="2" indent="-173336">
              <a:buFont typeface="Arial" panose="020B0604020202020204" pitchFamily="34" charset="0"/>
              <a:buChar char="•"/>
            </a:pPr>
            <a:r>
              <a:rPr lang="en-US" dirty="0"/>
              <a:t>Cost of paratransit expected to rise</a:t>
            </a:r>
          </a:p>
          <a:p>
            <a:pPr marL="1560024" lvl="3" indent="-173336">
              <a:buFont typeface="Arial" panose="020B0604020202020204" pitchFamily="34" charset="0"/>
              <a:buChar char="•"/>
            </a:pPr>
            <a:r>
              <a:rPr lang="en-US" dirty="0"/>
              <a:t>More users</a:t>
            </a:r>
          </a:p>
          <a:p>
            <a:pPr marL="1560024" lvl="3" indent="-173336">
              <a:buFont typeface="Arial" panose="020B0604020202020204" pitchFamily="34" charset="0"/>
              <a:buChar char="•"/>
            </a:pPr>
            <a:r>
              <a:rPr lang="en-US" dirty="0"/>
              <a:t>Labor</a:t>
            </a:r>
          </a:p>
          <a:p>
            <a:pPr marL="1560024" lvl="3" indent="-173336">
              <a:buFont typeface="Arial" panose="020B0604020202020204" pitchFamily="34" charset="0"/>
              <a:buChar char="•"/>
            </a:pPr>
            <a:r>
              <a:rPr lang="en-US" dirty="0"/>
              <a:t>Rising rent for facilities</a:t>
            </a:r>
          </a:p>
          <a:p>
            <a:pPr marL="1560024" lvl="3" indent="-173336">
              <a:buFont typeface="Arial" panose="020B0604020202020204" pitchFamily="34" charset="0"/>
              <a:buChar char="•"/>
            </a:pPr>
            <a:r>
              <a:rPr lang="en-US" dirty="0"/>
              <a:t>Fuel, etc.</a:t>
            </a:r>
          </a:p>
          <a:p>
            <a:pPr marL="1097794" lvl="2" indent="-173336">
              <a:buFont typeface="Arial" panose="020B0604020202020204" pitchFamily="34" charset="0"/>
              <a:buChar char="•"/>
            </a:pPr>
            <a:r>
              <a:rPr lang="en-US" dirty="0"/>
              <a:t>How we deliver paratransit services and the type of service provided in the future will be heavily influenced by emerging mobility technology</a:t>
            </a:r>
          </a:p>
          <a:p>
            <a:pPr marL="1560024" lvl="3" indent="-173336">
              <a:buFont typeface="Arial" panose="020B0604020202020204" pitchFamily="34" charset="0"/>
              <a:buChar char="•"/>
            </a:pPr>
            <a:r>
              <a:rPr lang="en-US" dirty="0"/>
              <a:t>How do cities incorporate some of the functionalities that are found in the emerging mobility technology to improve service</a:t>
            </a:r>
          </a:p>
          <a:p>
            <a:pPr marL="1560024" lvl="3" indent="-173336">
              <a:buFont typeface="Arial" panose="020B0604020202020204" pitchFamily="34" charset="0"/>
              <a:buChar char="•"/>
            </a:pPr>
            <a:r>
              <a:rPr lang="en-US" dirty="0"/>
              <a:t>(I.e. vehicle tracking, scheduling trips, on line scheduling, app-based reservations systems)</a:t>
            </a:r>
          </a:p>
          <a:p>
            <a:pPr marL="635565" lvl="1" indent="-173336">
              <a:buFont typeface="Arial" panose="020B0604020202020204" pitchFamily="34" charset="0"/>
              <a:buChar char="•"/>
            </a:pPr>
            <a:r>
              <a:rPr lang="en-US" dirty="0"/>
              <a:t>Affordability of services is, and will continue to play, a major factor in how usable they are for people with </a:t>
            </a:r>
            <a:r>
              <a:rPr lang="en-US" dirty="0" err="1"/>
              <a:t>disaiblities</a:t>
            </a:r>
            <a:endParaRPr lang="en-US" dirty="0"/>
          </a:p>
        </p:txBody>
      </p:sp>
      <p:sp>
        <p:nvSpPr>
          <p:cNvPr id="4" name="Slide Number Placeholder 3"/>
          <p:cNvSpPr>
            <a:spLocks noGrp="1"/>
          </p:cNvSpPr>
          <p:nvPr>
            <p:ph type="sldNum" sz="quarter" idx="5"/>
          </p:nvPr>
        </p:nvSpPr>
        <p:spPr/>
        <p:txBody>
          <a:bodyPr/>
          <a:lstStyle/>
          <a:p>
            <a:fld id="{5814265E-79F9-9041-953E-9F13B7EFB5EF}" type="slidenum">
              <a:rPr lang="en-US" smtClean="0"/>
              <a:t>23</a:t>
            </a:fld>
            <a:endParaRPr lang="en-US"/>
          </a:p>
        </p:txBody>
      </p:sp>
    </p:spTree>
    <p:extLst>
      <p:ext uri="{BB962C8B-B14F-4D97-AF65-F5344CB8AC3E}">
        <p14:creationId xmlns:p14="http://schemas.microsoft.com/office/powerpoint/2010/main" val="2832892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as the climate changes, our “new normal” is changing</a:t>
            </a:r>
          </a:p>
          <a:p>
            <a:pPr marL="173336" indent="-173336">
              <a:buFont typeface="Arial" panose="020B0604020202020204" pitchFamily="34" charset="0"/>
              <a:buChar char="•"/>
            </a:pPr>
            <a:r>
              <a:rPr lang="en-US" dirty="0"/>
              <a:t>“New normal”</a:t>
            </a:r>
          </a:p>
          <a:p>
            <a:pPr marL="635565" lvl="1" indent="-173336">
              <a:buFont typeface="Arial" panose="020B0604020202020204" pitchFamily="34" charset="0"/>
              <a:buChar char="•"/>
            </a:pPr>
            <a:r>
              <a:rPr lang="en-US" dirty="0"/>
              <a:t>Extreme weather, rising temperatures, increased rain, etc., </a:t>
            </a:r>
          </a:p>
          <a:p>
            <a:pPr marL="635565" lvl="1" indent="-173336">
              <a:buFont typeface="Arial" panose="020B0604020202020204" pitchFamily="34" charset="0"/>
              <a:buChar char="•"/>
            </a:pPr>
            <a:r>
              <a:rPr lang="en-US" dirty="0"/>
              <a:t>Puts vulnerable people at greater risk; both on a daily basis and during emergencies</a:t>
            </a:r>
          </a:p>
          <a:p>
            <a:pPr marL="173336" indent="-173336">
              <a:buFont typeface="Arial" panose="020B0604020202020204" pitchFamily="34" charset="0"/>
              <a:buChar char="•"/>
            </a:pPr>
            <a:r>
              <a:rPr lang="en-US" dirty="0"/>
              <a:t>We need to build resiliency into our transportation system</a:t>
            </a:r>
          </a:p>
          <a:p>
            <a:pPr marL="635565" lvl="1" indent="-173336">
              <a:buFont typeface="Arial" panose="020B0604020202020204" pitchFamily="34" charset="0"/>
              <a:buChar char="•"/>
            </a:pPr>
            <a:r>
              <a:rPr lang="en-US" dirty="0"/>
              <a:t>This means serving vulnerable people better during normal conditions, so that when an emergency occurs, there are options</a:t>
            </a:r>
          </a:p>
          <a:p>
            <a:pPr marL="635565" lvl="1" indent="-173336">
              <a:buFont typeface="Arial" panose="020B0604020202020204" pitchFamily="34" charset="0"/>
              <a:buChar char="•"/>
            </a:pPr>
            <a:r>
              <a:rPr lang="en-US" dirty="0"/>
              <a:t>When something doesn’t work, when the power is shut off, when the rail line is flooded, when the buses are rerouted to emergency services, there are limited back-up choices</a:t>
            </a:r>
          </a:p>
          <a:p>
            <a:pPr marL="173336" indent="-173336">
              <a:buFont typeface="Arial" panose="020B0604020202020204" pitchFamily="34" charset="0"/>
              <a:buChar char="•"/>
            </a:pPr>
            <a:r>
              <a:rPr lang="en-US" dirty="0"/>
              <a:t>More choices on a daily basis means greater choice and access when systems go down</a:t>
            </a:r>
          </a:p>
        </p:txBody>
      </p:sp>
      <p:sp>
        <p:nvSpPr>
          <p:cNvPr id="4" name="Slide Number Placeholder 3"/>
          <p:cNvSpPr>
            <a:spLocks noGrp="1"/>
          </p:cNvSpPr>
          <p:nvPr>
            <p:ph type="sldNum" sz="quarter" idx="5"/>
          </p:nvPr>
        </p:nvSpPr>
        <p:spPr/>
        <p:txBody>
          <a:bodyPr/>
          <a:lstStyle/>
          <a:p>
            <a:fld id="{5814265E-79F9-9041-953E-9F13B7EFB5EF}" type="slidenum">
              <a:rPr lang="en-US" smtClean="0"/>
              <a:t>24</a:t>
            </a:fld>
            <a:endParaRPr lang="en-US"/>
          </a:p>
        </p:txBody>
      </p:sp>
    </p:spTree>
    <p:extLst>
      <p:ext uri="{BB962C8B-B14F-4D97-AF65-F5344CB8AC3E}">
        <p14:creationId xmlns:p14="http://schemas.microsoft.com/office/powerpoint/2010/main" val="1354865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History</a:t>
            </a:r>
            <a:r>
              <a:rPr lang="en-US" dirty="0"/>
              <a:t> – </a:t>
            </a:r>
          </a:p>
          <a:p>
            <a:pPr marL="173336" indent="-173336">
              <a:buFont typeface="Arial" panose="020B0604020202020204" pitchFamily="34" charset="0"/>
              <a:buChar char="•"/>
            </a:pPr>
            <a:r>
              <a:rPr lang="en-US" dirty="0"/>
              <a:t>activism is why we have accessibility</a:t>
            </a:r>
          </a:p>
          <a:p>
            <a:pPr marL="173336" indent="-173336">
              <a:buFont typeface="Arial" panose="020B0604020202020204" pitchFamily="34" charset="0"/>
              <a:buChar char="•"/>
            </a:pPr>
            <a:r>
              <a:rPr lang="en-US" dirty="0"/>
              <a:t>what does it mean to meet needs not just compliance with laws</a:t>
            </a:r>
          </a:p>
          <a:p>
            <a:pPr marL="173336" indent="-173336">
              <a:buFont typeface="Arial" panose="020B0604020202020204" pitchFamily="34" charset="0"/>
              <a:buChar char="•"/>
            </a:pPr>
            <a:r>
              <a:rPr lang="en-US" dirty="0"/>
              <a:t>“nothing for us without us”</a:t>
            </a:r>
          </a:p>
          <a:p>
            <a:pPr marL="173336" indent="-173336">
              <a:buFont typeface="Arial" panose="020B0604020202020204" pitchFamily="34" charset="0"/>
              <a:buChar char="•"/>
            </a:pPr>
            <a:r>
              <a:rPr lang="en-US" dirty="0"/>
              <a:t>What kind of activism is going to be necessary moving forward how do we prioritize public transit,  and to make sure needs to seniors and persons with disabilities are at the forefront.</a:t>
            </a:r>
          </a:p>
          <a:p>
            <a:r>
              <a:rPr lang="en-US" b="1" dirty="0"/>
              <a:t>Geometry</a:t>
            </a:r>
            <a:r>
              <a:rPr lang="en-US" dirty="0"/>
              <a:t> – </a:t>
            </a:r>
          </a:p>
          <a:p>
            <a:pPr marL="173336" indent="-173336">
              <a:buFont typeface="Arial" panose="020B0604020202020204" pitchFamily="34" charset="0"/>
              <a:buChar char="•"/>
            </a:pPr>
            <a:r>
              <a:rPr lang="en-US" dirty="0"/>
              <a:t>Key to making civil rights real</a:t>
            </a:r>
          </a:p>
          <a:p>
            <a:pPr marL="173336" indent="-173336">
              <a:buFont typeface="Arial" panose="020B0604020202020204" pitchFamily="34" charset="0"/>
              <a:buChar char="•"/>
            </a:pPr>
            <a:r>
              <a:rPr lang="en-US" dirty="0"/>
              <a:t>costs money, but is always cheaper to include accessibility from the beginning of a project</a:t>
            </a:r>
          </a:p>
          <a:p>
            <a:pPr marL="173336" indent="-173336">
              <a:buFont typeface="Arial" panose="020B0604020202020204" pitchFamily="34" charset="0"/>
              <a:buChar char="•"/>
            </a:pPr>
            <a:r>
              <a:rPr lang="en-US" dirty="0"/>
              <a:t>permeate responsibility throughout your agencies</a:t>
            </a:r>
          </a:p>
          <a:p>
            <a:pPr marL="635565" lvl="1" indent="-173336">
              <a:buFont typeface="Arial" panose="020B0604020202020204" pitchFamily="34" charset="0"/>
              <a:buChar char="•"/>
            </a:pPr>
            <a:r>
              <a:rPr lang="en-US" dirty="0"/>
              <a:t>make sure your colleagues think about accessibility too, </a:t>
            </a:r>
          </a:p>
          <a:p>
            <a:pPr marL="173336" indent="-173336">
              <a:buFont typeface="Arial" panose="020B0604020202020204" pitchFamily="34" charset="0"/>
              <a:buChar char="•"/>
            </a:pPr>
            <a:r>
              <a:rPr lang="en-US" dirty="0"/>
              <a:t>Educate them and encourage interaction with users</a:t>
            </a:r>
          </a:p>
          <a:p>
            <a:pPr marL="173336" indent="-173336">
              <a:buFont typeface="Arial" panose="020B0604020202020204" pitchFamily="34" charset="0"/>
              <a:buChar char="•"/>
            </a:pPr>
            <a:r>
              <a:rPr lang="en-US" dirty="0"/>
              <a:t>need everyone talking to their users </a:t>
            </a:r>
          </a:p>
          <a:p>
            <a:pPr marL="173336" indent="-173336">
              <a:buFont typeface="Wingdings" panose="05000000000000000000" pitchFamily="2" charset="2"/>
              <a:buChar char="à"/>
            </a:pPr>
            <a:r>
              <a:rPr lang="en-US" dirty="0"/>
              <a:t>(direct audience: under your chairs, a resource about accessible meetings, also come up and talk to us after, accessible meeting toolkit)</a:t>
            </a:r>
          </a:p>
          <a:p>
            <a:endParaRPr lang="en-US" dirty="0"/>
          </a:p>
          <a:p>
            <a:r>
              <a:rPr lang="en-US" b="1" dirty="0"/>
              <a:t>Intersections</a:t>
            </a:r>
            <a:r>
              <a:rPr lang="en-US" dirty="0"/>
              <a:t> – </a:t>
            </a:r>
          </a:p>
          <a:p>
            <a:pPr marL="173336" indent="-173336">
              <a:buFont typeface="Arial" panose="020B0604020202020204" pitchFamily="34" charset="0"/>
              <a:buChar char="•"/>
            </a:pPr>
            <a:r>
              <a:rPr lang="en-US" dirty="0"/>
              <a:t>look for Universal Design solutions</a:t>
            </a:r>
          </a:p>
          <a:p>
            <a:pPr marL="173336" indent="-173336">
              <a:buFont typeface="Arial" panose="020B0604020202020204" pitchFamily="34" charset="0"/>
              <a:buChar char="•"/>
            </a:pPr>
            <a:r>
              <a:rPr lang="en-US" dirty="0"/>
              <a:t>Because of who people with disabilities and seniors are, centering them means serving multiple communities</a:t>
            </a:r>
          </a:p>
          <a:p>
            <a:pPr marL="173336" indent="-173336">
              <a:buFont typeface="Arial" panose="020B0604020202020204" pitchFamily="34" charset="0"/>
              <a:buChar char="•"/>
            </a:pPr>
            <a:r>
              <a:rPr lang="en-US" dirty="0"/>
              <a:t>when you improve things for the most vulnerable communities, you improve conditions overall</a:t>
            </a:r>
          </a:p>
          <a:p>
            <a:endParaRPr lang="en-US" dirty="0"/>
          </a:p>
          <a:p>
            <a:r>
              <a:rPr lang="en-US" b="1" dirty="0"/>
              <a:t>Future</a:t>
            </a:r>
            <a:r>
              <a:rPr lang="en-US" dirty="0"/>
              <a:t> – </a:t>
            </a:r>
          </a:p>
          <a:p>
            <a:pPr marL="173336" indent="-173336">
              <a:buFont typeface="Arial" panose="020B0604020202020204" pitchFamily="34" charset="0"/>
              <a:buChar char="•"/>
            </a:pPr>
            <a:r>
              <a:rPr lang="en-US" dirty="0"/>
              <a:t>change is coming, and change is happening: </a:t>
            </a:r>
          </a:p>
          <a:p>
            <a:pPr marL="635565" lvl="1" indent="-173336">
              <a:buFont typeface="Arial" panose="020B0604020202020204" pitchFamily="34" charset="0"/>
              <a:buChar char="•"/>
            </a:pPr>
            <a:r>
              <a:rPr lang="en-US" dirty="0"/>
              <a:t>Climate</a:t>
            </a:r>
          </a:p>
          <a:p>
            <a:pPr marL="635565" lvl="1" indent="-173336">
              <a:buFont typeface="Arial" panose="020B0604020202020204" pitchFamily="34" charset="0"/>
              <a:buChar char="•"/>
            </a:pPr>
            <a:r>
              <a:rPr lang="en-US" dirty="0"/>
              <a:t>Demographics</a:t>
            </a:r>
          </a:p>
          <a:p>
            <a:pPr marL="635565" lvl="1" indent="-173336">
              <a:buFont typeface="Arial" panose="020B0604020202020204" pitchFamily="34" charset="0"/>
              <a:buChar char="•"/>
            </a:pPr>
            <a:r>
              <a:rPr lang="en-US" dirty="0"/>
              <a:t>emerging mobility</a:t>
            </a:r>
          </a:p>
          <a:p>
            <a:pPr marL="635565" lvl="1" indent="-173336">
              <a:buFont typeface="Arial" panose="020B0604020202020204" pitchFamily="34" charset="0"/>
              <a:buChar char="•"/>
            </a:pPr>
            <a:r>
              <a:rPr lang="en-US" dirty="0"/>
              <a:t>we need to be cost-effective</a:t>
            </a:r>
          </a:p>
          <a:p>
            <a:pPr marL="635565" lvl="1" indent="-173336">
              <a:buFont typeface="Arial" panose="020B0604020202020204" pitchFamily="34" charset="0"/>
              <a:buChar char="•"/>
            </a:pPr>
            <a:r>
              <a:rPr lang="en-US" dirty="0"/>
              <a:t>build in resiliency now</a:t>
            </a:r>
          </a:p>
          <a:p>
            <a:r>
              <a:rPr lang="en-US" dirty="0"/>
              <a:t>Go beyond the regulations, what is actually needed to meet the needs of our communities and realize our fully accessible dreams.</a:t>
            </a:r>
          </a:p>
          <a:p>
            <a:endParaRPr lang="en-US" dirty="0"/>
          </a:p>
        </p:txBody>
      </p:sp>
      <p:sp>
        <p:nvSpPr>
          <p:cNvPr id="4" name="Slide Number Placeholder 3"/>
          <p:cNvSpPr>
            <a:spLocks noGrp="1"/>
          </p:cNvSpPr>
          <p:nvPr>
            <p:ph type="sldNum" sz="quarter" idx="5"/>
          </p:nvPr>
        </p:nvSpPr>
        <p:spPr/>
        <p:txBody>
          <a:bodyPr/>
          <a:lstStyle/>
          <a:p>
            <a:fld id="{5814265E-79F9-9041-953E-9F13B7EFB5EF}" type="slidenum">
              <a:rPr lang="en-US" smtClean="0"/>
              <a:t>25</a:t>
            </a:fld>
            <a:endParaRPr lang="en-US"/>
          </a:p>
        </p:txBody>
      </p:sp>
    </p:spTree>
    <p:extLst>
      <p:ext uri="{BB962C8B-B14F-4D97-AF65-F5344CB8AC3E}">
        <p14:creationId xmlns:p14="http://schemas.microsoft.com/office/powerpoint/2010/main" val="18598606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p>
          <a:p>
            <a:endParaRPr lang="en-US" dirty="0"/>
          </a:p>
          <a:p>
            <a:r>
              <a:rPr lang="en-US" dirty="0"/>
              <a:t>Thanks to all the Accessibility staff at SFMTA and SF Paratransit for their hard work everyday.</a:t>
            </a:r>
          </a:p>
          <a:p>
            <a:endParaRPr lang="en-US" dirty="0"/>
          </a:p>
          <a:p>
            <a:r>
              <a:rPr lang="en-US" dirty="0"/>
              <a:t>And especially to Abby Brown our amazing intern who helped with </a:t>
            </a:r>
            <a:r>
              <a:rPr lang="en-US"/>
              <a:t>this presentation.</a:t>
            </a:r>
            <a:endParaRPr lang="en-US" dirty="0"/>
          </a:p>
        </p:txBody>
      </p:sp>
      <p:sp>
        <p:nvSpPr>
          <p:cNvPr id="4" name="Slide Number Placeholder 3"/>
          <p:cNvSpPr>
            <a:spLocks noGrp="1"/>
          </p:cNvSpPr>
          <p:nvPr>
            <p:ph type="sldNum" sz="quarter" idx="5"/>
          </p:nvPr>
        </p:nvSpPr>
        <p:spPr/>
        <p:txBody>
          <a:bodyPr/>
          <a:lstStyle/>
          <a:p>
            <a:fld id="{5814265E-79F9-9041-953E-9F13B7EFB5EF}" type="slidenum">
              <a:rPr lang="en-US" smtClean="0"/>
              <a:t>26</a:t>
            </a:fld>
            <a:endParaRPr lang="en-US"/>
          </a:p>
        </p:txBody>
      </p:sp>
    </p:spTree>
    <p:extLst>
      <p:ext uri="{BB962C8B-B14F-4D97-AF65-F5344CB8AC3E}">
        <p14:creationId xmlns:p14="http://schemas.microsoft.com/office/powerpoint/2010/main" val="2077629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The </a:t>
            </a:r>
            <a:r>
              <a:rPr lang="en-US" b="1" dirty="0"/>
              <a:t>history</a:t>
            </a:r>
            <a:r>
              <a:rPr lang="en-US" dirty="0"/>
              <a:t> is clear, activists with disabilities and people organizing for their rights are the reason accessibility is on the agenda today.  </a:t>
            </a:r>
          </a:p>
          <a:p>
            <a:endParaRPr lang="en-US" dirty="0"/>
          </a:p>
        </p:txBody>
      </p:sp>
      <p:sp>
        <p:nvSpPr>
          <p:cNvPr id="4" name="Slide Number Placeholder 3"/>
          <p:cNvSpPr>
            <a:spLocks noGrp="1"/>
          </p:cNvSpPr>
          <p:nvPr>
            <p:ph type="sldNum" sz="quarter" idx="5"/>
          </p:nvPr>
        </p:nvSpPr>
        <p:spPr/>
        <p:txBody>
          <a:bodyPr/>
          <a:lstStyle/>
          <a:p>
            <a:fld id="{5814265E-79F9-9041-953E-9F13B7EFB5EF}" type="slidenum">
              <a:rPr lang="en-US" smtClean="0"/>
              <a:t>3</a:t>
            </a:fld>
            <a:endParaRPr lang="en-US"/>
          </a:p>
        </p:txBody>
      </p:sp>
    </p:spTree>
    <p:extLst>
      <p:ext uri="{BB962C8B-B14F-4D97-AF65-F5344CB8AC3E}">
        <p14:creationId xmlns:p14="http://schemas.microsoft.com/office/powerpoint/2010/main" val="3349406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Bay Area is known as the birthplace of the Disability Rights Movement, and the community we serve, rightly, has high expectations for our services.</a:t>
            </a:r>
          </a:p>
          <a:p>
            <a:pPr lvl="0"/>
            <a:endParaRPr lang="en-US" dirty="0"/>
          </a:p>
          <a:p>
            <a:pPr lvl="0"/>
            <a:r>
              <a:rPr lang="en-US" dirty="0"/>
              <a:t>In 1973, Congress passed the Rehabilitation Act.  </a:t>
            </a:r>
          </a:p>
          <a:p>
            <a:pPr marL="635565" lvl="1" indent="-173336">
              <a:buFont typeface="Arial" panose="020B0604020202020204" pitchFamily="34" charset="0"/>
              <a:buChar char="•"/>
            </a:pPr>
            <a:r>
              <a:rPr lang="en-US" dirty="0"/>
              <a:t>Section 504, which is only a sentence or two long</a:t>
            </a:r>
          </a:p>
          <a:p>
            <a:pPr marL="635565" lvl="1" indent="-173336">
              <a:buFont typeface="Arial" panose="020B0604020202020204" pitchFamily="34" charset="0"/>
              <a:buChar char="•"/>
            </a:pPr>
            <a:r>
              <a:rPr lang="en-US" dirty="0"/>
              <a:t>Mandated that any entity that receives Federal funding may not discriminate against people with disabilities.</a:t>
            </a:r>
          </a:p>
          <a:p>
            <a:pPr lvl="1"/>
            <a:endParaRPr lang="en-US" dirty="0"/>
          </a:p>
          <a:p>
            <a:pPr lvl="0"/>
            <a:r>
              <a:rPr lang="en-US" dirty="0"/>
              <a:t>1977, 4 years later, the Rehabilitation Act still had not taken effect, </a:t>
            </a:r>
          </a:p>
          <a:p>
            <a:pPr marL="635565" lvl="1" indent="-173336">
              <a:buFont typeface="Arial" panose="020B0604020202020204" pitchFamily="34" charset="0"/>
              <a:buChar char="•"/>
            </a:pPr>
            <a:r>
              <a:rPr lang="en-US" dirty="0"/>
              <a:t>Rules and regulations needed to implement this </a:t>
            </a:r>
            <a:r>
              <a:rPr lang="en-US" dirty="0" err="1"/>
              <a:t>legilslation</a:t>
            </a:r>
            <a:r>
              <a:rPr lang="en-US" dirty="0"/>
              <a:t> hadn’t been written. </a:t>
            </a:r>
          </a:p>
          <a:p>
            <a:pPr lvl="1"/>
            <a:endParaRPr lang="en-US" dirty="0"/>
          </a:p>
          <a:p>
            <a:pPr lvl="0"/>
            <a:r>
              <a:rPr lang="en-US" dirty="0"/>
              <a:t>By April 1977, people with disabilities around the country organized demonstrations.  </a:t>
            </a:r>
          </a:p>
          <a:p>
            <a:pPr marL="635565" lvl="1" indent="-173336">
              <a:buFont typeface="Arial" panose="020B0604020202020204" pitchFamily="34" charset="0"/>
              <a:buChar char="•"/>
            </a:pPr>
            <a:r>
              <a:rPr lang="en-US" dirty="0"/>
              <a:t>Largest demonstration was organized by leaders at the Berkeley Center for Independent Living. </a:t>
            </a:r>
          </a:p>
          <a:p>
            <a:pPr marL="635565" lvl="1" indent="-173336">
              <a:buFont typeface="Arial" panose="020B0604020202020204" pitchFamily="34" charset="0"/>
              <a:buChar char="•"/>
            </a:pPr>
            <a:r>
              <a:rPr lang="en-US" dirty="0"/>
              <a:t>Demonstrations took place in San Francisco's Federal building, 50 United Nations Plaza, at the offices of Health, Education and Welfare (HEW).</a:t>
            </a:r>
          </a:p>
          <a:p>
            <a:endParaRPr lang="en-US" dirty="0"/>
          </a:p>
        </p:txBody>
      </p:sp>
      <p:sp>
        <p:nvSpPr>
          <p:cNvPr id="4" name="Slide Number Placeholder 3"/>
          <p:cNvSpPr>
            <a:spLocks noGrp="1"/>
          </p:cNvSpPr>
          <p:nvPr>
            <p:ph type="sldNum" sz="quarter" idx="10"/>
          </p:nvPr>
        </p:nvSpPr>
        <p:spPr/>
        <p:txBody>
          <a:bodyPr/>
          <a:lstStyle/>
          <a:p>
            <a:fld id="{7CB7F91E-5754-4F92-92A7-8B08D3B05330}"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995208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a:buFont typeface="Arial" panose="020B0604020202020204" pitchFamily="34" charset="0"/>
              <a:buChar char="•"/>
            </a:pPr>
            <a:r>
              <a:rPr lang="en-US" dirty="0"/>
              <a:t>The occupation of the Federal Building in San Francisco sit-in lasted for 28 days.</a:t>
            </a:r>
          </a:p>
          <a:p>
            <a:pPr marL="173336" indent="-173336">
              <a:buFont typeface="Arial" panose="020B0604020202020204" pitchFamily="34" charset="0"/>
              <a:buChar char="•"/>
            </a:pPr>
            <a:r>
              <a:rPr lang="en-US" dirty="0"/>
              <a:t>Over 100 people sat in at that demonstration</a:t>
            </a:r>
          </a:p>
          <a:p>
            <a:pPr marL="635565" lvl="1" indent="-173336">
              <a:buFont typeface="Arial" panose="020B0604020202020204" pitchFamily="34" charset="0"/>
              <a:buChar char="•"/>
            </a:pPr>
            <a:r>
              <a:rPr lang="en-US" dirty="0"/>
              <a:t>This sit in I understand, still holds the record for the longest sit-in of any federal building in U.S. history. </a:t>
            </a:r>
          </a:p>
          <a:p>
            <a:pPr marL="635565" lvl="1" indent="-173336">
              <a:buFont typeface="Arial" panose="020B0604020202020204" pitchFamily="34" charset="0"/>
              <a:buChar char="•"/>
            </a:pPr>
            <a:r>
              <a:rPr lang="en-US" dirty="0"/>
              <a:t>For the first time, a broad range of disability groups had joined together in coalition, as would also be the case with the ADA.</a:t>
            </a:r>
          </a:p>
        </p:txBody>
      </p:sp>
      <p:sp>
        <p:nvSpPr>
          <p:cNvPr id="4" name="Slide Number Placeholder 3"/>
          <p:cNvSpPr>
            <a:spLocks noGrp="1"/>
          </p:cNvSpPr>
          <p:nvPr>
            <p:ph type="sldNum" sz="quarter" idx="5"/>
          </p:nvPr>
        </p:nvSpPr>
        <p:spPr/>
        <p:txBody>
          <a:bodyPr/>
          <a:lstStyle/>
          <a:p>
            <a:fld id="{5814265E-79F9-9041-953E-9F13B7EFB5EF}" type="slidenum">
              <a:rPr lang="en-US" smtClean="0"/>
              <a:t>5</a:t>
            </a:fld>
            <a:endParaRPr lang="en-US"/>
          </a:p>
        </p:txBody>
      </p:sp>
    </p:spTree>
    <p:extLst>
      <p:ext uri="{BB962C8B-B14F-4D97-AF65-F5344CB8AC3E}">
        <p14:creationId xmlns:p14="http://schemas.microsoft.com/office/powerpoint/2010/main" val="2789159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a:lnSpc>
                <a:spcPct val="150000"/>
              </a:lnSpc>
              <a:buFont typeface="Arial" panose="020B0604020202020204" pitchFamily="34" charset="0"/>
              <a:buChar char="•"/>
            </a:pPr>
            <a:r>
              <a:rPr lang="en-US" dirty="0"/>
              <a:t>Subsequent to that protest, public transit agencies were required to provide accessibility, whether through fixed-route or paratransit.  </a:t>
            </a:r>
          </a:p>
          <a:p>
            <a:pPr>
              <a:lnSpc>
                <a:spcPct val="150000"/>
              </a:lnSpc>
            </a:pPr>
            <a:endParaRPr lang="en-US" dirty="0"/>
          </a:p>
          <a:p>
            <a:pPr marL="173336" indent="-173336">
              <a:lnSpc>
                <a:spcPct val="150000"/>
              </a:lnSpc>
              <a:buFont typeface="Arial" panose="020B0604020202020204" pitchFamily="34" charset="0"/>
              <a:buChar char="•"/>
            </a:pPr>
            <a:r>
              <a:rPr lang="en-US" dirty="0"/>
              <a:t>Called “local option”, Muni began implementing access, all purchases of new buses being accessible and began a Paratransit van program in late 70’s with use of taxi in Paratransit coming soon after in 1983.  </a:t>
            </a:r>
          </a:p>
          <a:p>
            <a:pPr marL="635565" lvl="1" indent="-173336">
              <a:lnSpc>
                <a:spcPct val="150000"/>
              </a:lnSpc>
              <a:buFont typeface="Arial" panose="020B0604020202020204" pitchFamily="34" charset="0"/>
              <a:buChar char="•"/>
            </a:pPr>
            <a:r>
              <a:rPr lang="en-US" dirty="0"/>
              <a:t>Paratransit to meet the needs of disabled people who couldn’t take fixed route.</a:t>
            </a:r>
          </a:p>
          <a:p>
            <a:pPr marL="462229" lvl="1">
              <a:lnSpc>
                <a:spcPct val="150000"/>
              </a:lnSpc>
            </a:pPr>
            <a:endParaRPr lang="en-US" dirty="0"/>
          </a:p>
          <a:p>
            <a:pPr marL="173336" indent="-173336">
              <a:lnSpc>
                <a:spcPct val="150000"/>
              </a:lnSpc>
              <a:buFont typeface="Arial" panose="020B0604020202020204" pitchFamily="34" charset="0"/>
              <a:buChar char="•"/>
            </a:pPr>
            <a:r>
              <a:rPr lang="en-US" dirty="0"/>
              <a:t>Even with “local option” movement to implement transit accessibility was slow around the county, only Cal and Michigan had state requirements that all new buses must be lift equipped.</a:t>
            </a:r>
          </a:p>
          <a:p>
            <a:pPr>
              <a:lnSpc>
                <a:spcPct val="150000"/>
              </a:lnSpc>
            </a:pPr>
            <a:endParaRPr lang="en-US" dirty="0"/>
          </a:p>
          <a:p>
            <a:pPr marL="462229" lvl="1">
              <a:lnSpc>
                <a:spcPct val="150000"/>
              </a:lnSpc>
            </a:pPr>
            <a:endParaRPr lang="en-US" dirty="0"/>
          </a:p>
          <a:p>
            <a:pPr marL="173336" indent="-173336">
              <a:lnSpc>
                <a:spcPct val="150000"/>
              </a:lnSpc>
              <a:buFont typeface="Arial" panose="020B0604020202020204" pitchFamily="34" charset="0"/>
              <a:buChar char="•"/>
            </a:pPr>
            <a:r>
              <a:rPr lang="en-US" dirty="0"/>
              <a:t>Demonstrations continued at the American Public Transit Association (APTA) meetings for much of the 1980’s, including in Denver, CO and here in SF in 1987.  Locally we worked closely with the disability community prior to the conference to try to show that progress was being made in the Bay Area but was clear that locally and even more nationally progress was slow </a:t>
            </a:r>
          </a:p>
          <a:p>
            <a:pPr>
              <a:lnSpc>
                <a:spcPct val="150000"/>
              </a:lnSpc>
            </a:pPr>
            <a:endParaRPr lang="en-US" dirty="0"/>
          </a:p>
          <a:p>
            <a:pPr marL="173336" indent="-173336">
              <a:lnSpc>
                <a:spcPct val="150000"/>
              </a:lnSpc>
              <a:buFont typeface="Arial" panose="020B0604020202020204" pitchFamily="34" charset="0"/>
              <a:buChar char="•"/>
            </a:pPr>
            <a:r>
              <a:rPr lang="en-US" dirty="0"/>
              <a:t>1990 the ADA was passed and signed by President Bush it required Equal Access be provided to all public accommodations including transportation.</a:t>
            </a:r>
          </a:p>
          <a:p>
            <a:pPr marL="635565" lvl="1" indent="-173336">
              <a:lnSpc>
                <a:spcPct val="150000"/>
              </a:lnSpc>
              <a:buFont typeface="Arial" panose="020B0604020202020204" pitchFamily="34" charset="0"/>
              <a:buChar char="•"/>
            </a:pPr>
            <a:r>
              <a:rPr lang="en-US" dirty="0"/>
              <a:t>ADA required both fixed route access and paratransit and key station access to legacy rail systems.  Muni continued to replace all the fleet with accessible buses and to build accessible key stops on the Muni Metro system</a:t>
            </a:r>
          </a:p>
          <a:p>
            <a:pPr marL="462229" lvl="1">
              <a:lnSpc>
                <a:spcPct val="150000"/>
              </a:lnSpc>
            </a:pPr>
            <a:endParaRPr lang="en-US" dirty="0"/>
          </a:p>
          <a:p>
            <a:pPr marL="173336" indent="-173336">
              <a:lnSpc>
                <a:spcPct val="150000"/>
              </a:lnSpc>
              <a:buFont typeface="Arial" panose="020B0604020202020204" pitchFamily="34" charset="0"/>
              <a:buChar char="•"/>
            </a:pPr>
            <a:r>
              <a:rPr lang="en-US" dirty="0"/>
              <a:t>1994: first accessible ramped taxis were put into service in San Francisco.  Prior to that most ambulatory customers were using taxi and wheelchair users lift vans but both programs were expanded to better meet needs.  Outer area and rainy days were hard for taxi and van worked better for some ambulatory customers and w/c users wanted same day taxi service options too.</a:t>
            </a:r>
          </a:p>
          <a:p>
            <a:endParaRPr lang="en-US" dirty="0"/>
          </a:p>
        </p:txBody>
      </p:sp>
      <p:sp>
        <p:nvSpPr>
          <p:cNvPr id="4" name="Slide Number Placeholder 3"/>
          <p:cNvSpPr>
            <a:spLocks noGrp="1"/>
          </p:cNvSpPr>
          <p:nvPr>
            <p:ph type="sldNum" sz="quarter" idx="10"/>
          </p:nvPr>
        </p:nvSpPr>
        <p:spPr/>
        <p:txBody>
          <a:bodyPr/>
          <a:lstStyle/>
          <a:p>
            <a:fld id="{7CB7F91E-5754-4F92-92A7-8B08D3B0533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131168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then, SFMTA has provided other services to better serve seniors and people with disabilities.</a:t>
            </a:r>
          </a:p>
          <a:p>
            <a:endParaRPr lang="en-US" dirty="0"/>
          </a:p>
          <a:p>
            <a:pPr defTabSz="924458">
              <a:defRPr/>
            </a:pPr>
            <a:r>
              <a:rPr lang="en-US" dirty="0"/>
              <a:t>This history lesson is to show how important disabled access is to our community here locally and to be clear that disabled people have fought long and hard for equal access and have high expectations for our services.</a:t>
            </a:r>
          </a:p>
          <a:p>
            <a:pPr defTabSz="924458">
              <a:defRPr/>
            </a:pPr>
            <a:endParaRPr lang="en-US" dirty="0"/>
          </a:p>
          <a:p>
            <a:pPr defTabSz="924458">
              <a:defRPr/>
            </a:pPr>
            <a:r>
              <a:rPr lang="en-US" dirty="0"/>
              <a:t>Example: wheelchair user who watched his whole childhood as the PCC cars passed by in his neighborhood and then finally as a 40-year-old being able to use those cars on the Historic F -line.</a:t>
            </a:r>
          </a:p>
          <a:p>
            <a:pPr defTabSz="924458">
              <a:defRPr/>
            </a:pPr>
            <a:endParaRPr lang="en-US" dirty="0"/>
          </a:p>
        </p:txBody>
      </p:sp>
      <p:sp>
        <p:nvSpPr>
          <p:cNvPr id="4" name="Slide Number Placeholder 3"/>
          <p:cNvSpPr>
            <a:spLocks noGrp="1"/>
          </p:cNvSpPr>
          <p:nvPr>
            <p:ph type="sldNum" sz="quarter" idx="5"/>
          </p:nvPr>
        </p:nvSpPr>
        <p:spPr/>
        <p:txBody>
          <a:bodyPr/>
          <a:lstStyle/>
          <a:p>
            <a:fld id="{5814265E-79F9-9041-953E-9F13B7EFB5EF}" type="slidenum">
              <a:rPr lang="en-US" smtClean="0"/>
              <a:t>7</a:t>
            </a:fld>
            <a:endParaRPr lang="en-US"/>
          </a:p>
        </p:txBody>
      </p:sp>
    </p:spTree>
    <p:extLst>
      <p:ext uri="{BB962C8B-B14F-4D97-AF65-F5344CB8AC3E}">
        <p14:creationId xmlns:p14="http://schemas.microsoft.com/office/powerpoint/2010/main" val="1461620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is Geometry.</a:t>
            </a:r>
          </a:p>
        </p:txBody>
      </p:sp>
      <p:sp>
        <p:nvSpPr>
          <p:cNvPr id="4" name="Slide Number Placeholder 3"/>
          <p:cNvSpPr>
            <a:spLocks noGrp="1"/>
          </p:cNvSpPr>
          <p:nvPr>
            <p:ph type="sldNum" sz="quarter" idx="5"/>
          </p:nvPr>
        </p:nvSpPr>
        <p:spPr/>
        <p:txBody>
          <a:bodyPr/>
          <a:lstStyle/>
          <a:p>
            <a:fld id="{5814265E-79F9-9041-953E-9F13B7EFB5EF}" type="slidenum">
              <a:rPr lang="en-US" smtClean="0"/>
              <a:t>8</a:t>
            </a:fld>
            <a:endParaRPr lang="en-US"/>
          </a:p>
        </p:txBody>
      </p:sp>
    </p:spTree>
    <p:extLst>
      <p:ext uri="{BB962C8B-B14F-4D97-AF65-F5344CB8AC3E}">
        <p14:creationId xmlns:p14="http://schemas.microsoft.com/office/powerpoint/2010/main" val="1656094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a:buFont typeface="Arial" panose="020B0604020202020204" pitchFamily="34" charset="0"/>
              <a:buChar char="•"/>
            </a:pPr>
            <a:r>
              <a:rPr lang="en-US" dirty="0"/>
              <a:t>It all often comes down to space, and geometry is often how you make civil rights real in the physical space.</a:t>
            </a:r>
          </a:p>
          <a:p>
            <a:pPr marL="173336" indent="-173336">
              <a:buFont typeface="Arial" panose="020B0604020202020204" pitchFamily="34" charset="0"/>
              <a:buChar char="•"/>
            </a:pPr>
            <a:r>
              <a:rPr lang="en-US" dirty="0"/>
              <a:t>Accessibility is everyone’s responsibility</a:t>
            </a:r>
          </a:p>
          <a:p>
            <a:pPr marL="635565" lvl="1" indent="-173336">
              <a:buFont typeface="Arial" panose="020B0604020202020204" pitchFamily="34" charset="0"/>
              <a:buChar char="•"/>
            </a:pPr>
            <a:r>
              <a:rPr lang="en-US" dirty="0"/>
              <a:t>We need planners, engineers, policy analysts, everyone</a:t>
            </a:r>
          </a:p>
          <a:p>
            <a:pPr marL="635565" lvl="1" indent="-173336">
              <a:buFont typeface="Arial" panose="020B0604020202020204" pitchFamily="34" charset="0"/>
              <a:buChar char="•"/>
            </a:pPr>
            <a:r>
              <a:rPr lang="en-US" dirty="0"/>
              <a:t>Building in accessibility from the ground up is always cheaper than having to retrofit </a:t>
            </a:r>
          </a:p>
          <a:p>
            <a:pPr marL="173336" indent="-173336">
              <a:buFont typeface="Arial" panose="020B0604020202020204" pitchFamily="34" charset="0"/>
              <a:buChar char="•"/>
            </a:pPr>
            <a:r>
              <a:rPr lang="en-US" dirty="0"/>
              <a:t>People with disabilities are an important part of our consumer base, and we need to hear from them to make sure what we’re doing serves them</a:t>
            </a:r>
          </a:p>
          <a:p>
            <a:pPr marL="635565" lvl="1" indent="-173336">
              <a:buFont typeface="Arial" panose="020B0604020202020204" pitchFamily="34" charset="0"/>
              <a:buChar char="•"/>
            </a:pPr>
            <a:r>
              <a:rPr lang="en-US" dirty="0"/>
              <a:t>People with disabilities and seniors know best what they need</a:t>
            </a:r>
          </a:p>
          <a:p>
            <a:pPr marL="635565" lvl="1" indent="-173336">
              <a:buFont typeface="Arial" panose="020B0604020202020204" pitchFamily="34" charset="0"/>
              <a:buChar char="•"/>
            </a:pPr>
            <a:r>
              <a:rPr lang="en-US" dirty="0"/>
              <a:t>“Nothing for us without us,” Disability Rights rallying cry, and working with users and getting their feedback is only way to truly serve the community</a:t>
            </a:r>
          </a:p>
          <a:p>
            <a:pPr marL="173336" indent="-173336">
              <a:buFont typeface="Arial" panose="020B0604020202020204" pitchFamily="34" charset="0"/>
              <a:buChar char="•"/>
            </a:pPr>
            <a:r>
              <a:rPr lang="en-US" dirty="0"/>
              <a:t>Go beyond compliance: will this actually meet the needs of users?</a:t>
            </a:r>
          </a:p>
          <a:p>
            <a:pPr marL="1097794" lvl="2" indent="-173336">
              <a:buFont typeface="Arial" panose="020B0604020202020204" pitchFamily="34" charset="0"/>
              <a:buChar char="•"/>
            </a:pPr>
            <a:r>
              <a:rPr lang="en-US" dirty="0"/>
              <a:t>Example: ADA may mandates 30” x 48” for a wheelchair stationing area on-board a bus, but if there is no room for someone to maneuver their chair, effectively useless</a:t>
            </a:r>
          </a:p>
          <a:p>
            <a:pPr marL="1097794" lvl="2" indent="-173336">
              <a:buFont typeface="Arial" panose="020B0604020202020204" pitchFamily="34" charset="0"/>
              <a:buChar char="•"/>
            </a:pPr>
            <a:r>
              <a:rPr lang="en-US" dirty="0"/>
              <a:t>For able bodied staff and users, they may not see the need or problem because they have not experienced it, so need to return to the users and test and try things</a:t>
            </a:r>
          </a:p>
          <a:p>
            <a:pPr marL="173336" indent="-173336">
              <a:buFont typeface="Arial" panose="020B0604020202020204" pitchFamily="34" charset="0"/>
              <a:buChar char="•"/>
            </a:pPr>
            <a:r>
              <a:rPr lang="en-US" dirty="0"/>
              <a:t>We need to press within our organizations for the feet and the inches that best meet needs because we live with the choices we make for years to come. This is an opportunity to serve the public at every stage</a:t>
            </a:r>
          </a:p>
          <a:p>
            <a:pPr marL="635565" lvl="1" indent="-173336">
              <a:buFont typeface="Arial" panose="020B0604020202020204" pitchFamily="34" charset="0"/>
              <a:buChar char="•"/>
            </a:pPr>
            <a:r>
              <a:rPr lang="en-US" dirty="0"/>
              <a:t>Colleague engineer who pushed back some when we were designing platforms in Fisherman’s wharf because they were hard to fit in and merchants were not enthusiastic and then later he had a mother in law in wheelchair and his own fight with cancer and he appreciated so much the efforts he had made to make sure that f-line extension was fully accessible.</a:t>
            </a:r>
          </a:p>
          <a:p>
            <a:pPr marL="635565" lvl="1" indent="-173336">
              <a:buFont typeface="Arial" panose="020B0604020202020204" pitchFamily="34" charset="0"/>
              <a:buChar char="•"/>
            </a:pPr>
            <a:r>
              <a:rPr lang="en-US" dirty="0"/>
              <a:t>We would never buy a bus without seats, so why would we buy one without lifts, securement areas, digital voice announcements, etc.</a:t>
            </a:r>
          </a:p>
        </p:txBody>
      </p:sp>
      <p:sp>
        <p:nvSpPr>
          <p:cNvPr id="4" name="Slide Number Placeholder 3"/>
          <p:cNvSpPr>
            <a:spLocks noGrp="1"/>
          </p:cNvSpPr>
          <p:nvPr>
            <p:ph type="sldNum" sz="quarter" idx="5"/>
          </p:nvPr>
        </p:nvSpPr>
        <p:spPr/>
        <p:txBody>
          <a:bodyPr/>
          <a:lstStyle/>
          <a:p>
            <a:fld id="{5814265E-79F9-9041-953E-9F13B7EFB5EF}" type="slidenum">
              <a:rPr lang="en-US" smtClean="0"/>
              <a:t>9</a:t>
            </a:fld>
            <a:endParaRPr lang="en-US"/>
          </a:p>
        </p:txBody>
      </p:sp>
    </p:spTree>
    <p:extLst>
      <p:ext uri="{BB962C8B-B14F-4D97-AF65-F5344CB8AC3E}">
        <p14:creationId xmlns:p14="http://schemas.microsoft.com/office/powerpoint/2010/main" val="2981740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1_Title Slid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9416D5-C734-A047-B22F-C4C7F4B4495A}"/>
              </a:ext>
            </a:extLst>
          </p:cNvPr>
          <p:cNvPicPr>
            <a:picLocks noChangeAspect="1"/>
          </p:cNvPicPr>
          <p:nvPr userDrawn="1"/>
        </p:nvPicPr>
        <p:blipFill>
          <a:blip r:embed="rId2"/>
          <a:stretch>
            <a:fillRect/>
          </a:stretch>
        </p:blipFill>
        <p:spPr>
          <a:xfrm>
            <a:off x="628650" y="0"/>
            <a:ext cx="957798" cy="1475791"/>
          </a:xfrm>
          <a:prstGeom prst="rect">
            <a:avLst/>
          </a:prstGeom>
        </p:spPr>
      </p:pic>
      <p:pic>
        <p:nvPicPr>
          <p:cNvPr id="12" name="Picture 11">
            <a:extLst>
              <a:ext uri="{FF2B5EF4-FFF2-40B4-BE49-F238E27FC236}">
                <a16:creationId xmlns:a16="http://schemas.microsoft.com/office/drawing/2014/main" id="{8D6E7038-39F4-3A47-9730-95B6CA9245F0}"/>
              </a:ext>
            </a:extLst>
          </p:cNvPr>
          <p:cNvPicPr>
            <a:picLocks noChangeAspect="1"/>
          </p:cNvPicPr>
          <p:nvPr userDrawn="1"/>
        </p:nvPicPr>
        <p:blipFill rotWithShape="1">
          <a:blip r:embed="rId3" cstate="hqprint">
            <a:alphaModFix amt="5000"/>
            <a:extLst>
              <a:ext uri="{28A0092B-C50C-407E-A947-70E740481C1C}">
                <a14:useLocalDpi xmlns:a14="http://schemas.microsoft.com/office/drawing/2010/main"/>
              </a:ext>
            </a:extLst>
          </a:blip>
          <a:srcRect l="4288" t="26900" r="9762" b="8743"/>
          <a:stretch/>
        </p:blipFill>
        <p:spPr>
          <a:xfrm>
            <a:off x="1" y="11152"/>
            <a:ext cx="9144000" cy="6846848"/>
          </a:xfrm>
          <a:prstGeom prst="rect">
            <a:avLst/>
          </a:prstGeom>
        </p:spPr>
      </p:pic>
      <p:sp>
        <p:nvSpPr>
          <p:cNvPr id="2" name="Title 1"/>
          <p:cNvSpPr>
            <a:spLocks noGrp="1"/>
          </p:cNvSpPr>
          <p:nvPr>
            <p:ph type="ctrTitle"/>
          </p:nvPr>
        </p:nvSpPr>
        <p:spPr>
          <a:xfrm>
            <a:off x="628650" y="2543584"/>
            <a:ext cx="7772400" cy="2044458"/>
          </a:xfrm>
        </p:spPr>
        <p:txBody>
          <a:bodyPr lIns="0" rIns="0" anchor="t" anchorCtr="0">
            <a:normAutofit/>
          </a:bodyPr>
          <a:lstStyle>
            <a:lvl1pPr algn="l">
              <a:defRPr sz="4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28650" y="4806529"/>
            <a:ext cx="7772400" cy="1297492"/>
          </a:xfrm>
          <a:prstGeom prst="rect">
            <a:avLst/>
          </a:prstGeom>
        </p:spPr>
        <p:txBody>
          <a:bodyPr lIns="0" rIns="0"/>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862338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1CD8DF-32CD-0942-B13B-FF2E02D6163B}" type="datetimeFigureOut">
              <a:rPr lang="en-US" smtClean="0"/>
              <a:t>4/1/2021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5144F6-0C2C-D04D-8184-207D780665F8}" type="slidenum">
              <a:rPr lang="en-US" smtClean="0"/>
              <a:t>‹#›</a:t>
            </a:fld>
            <a:endParaRPr lang="en-US"/>
          </a:p>
        </p:txBody>
      </p:sp>
      <p:sp>
        <p:nvSpPr>
          <p:cNvPr id="5" name="Title 4">
            <a:extLst>
              <a:ext uri="{FF2B5EF4-FFF2-40B4-BE49-F238E27FC236}">
                <a16:creationId xmlns:a16="http://schemas.microsoft.com/office/drawing/2014/main" id="{2342C119-F96F-9748-B743-54C5FD157CE4}"/>
              </a:ext>
            </a:extLst>
          </p:cNvPr>
          <p:cNvSpPr>
            <a:spLocks noGrp="1"/>
          </p:cNvSpPr>
          <p:nvPr>
            <p:ph type="title"/>
          </p:nvPr>
        </p:nvSpPr>
        <p:spPr/>
        <p:txBody>
          <a:bodyPr/>
          <a:lstStyle/>
          <a:p>
            <a:r>
              <a:rPr lang="en-US"/>
              <a:t>Click to edit Master title style</a:t>
            </a:r>
          </a:p>
        </p:txBody>
      </p:sp>
      <p:graphicFrame>
        <p:nvGraphicFramePr>
          <p:cNvPr id="17" name="Chart 16">
            <a:extLst>
              <a:ext uri="{FF2B5EF4-FFF2-40B4-BE49-F238E27FC236}">
                <a16:creationId xmlns:a16="http://schemas.microsoft.com/office/drawing/2014/main" id="{376A534F-72BE-B345-87C0-883939BCC10E}"/>
              </a:ext>
            </a:extLst>
          </p:cNvPr>
          <p:cNvGraphicFramePr/>
          <p:nvPr userDrawn="1">
            <p:extLst>
              <p:ext uri="{D42A27DB-BD31-4B8C-83A1-F6EECF244321}">
                <p14:modId xmlns:p14="http://schemas.microsoft.com/office/powerpoint/2010/main" val="3437056053"/>
              </p:ext>
            </p:extLst>
          </p:nvPr>
        </p:nvGraphicFramePr>
        <p:xfrm>
          <a:off x="628650" y="1391771"/>
          <a:ext cx="7886700" cy="45988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1367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1CD8DF-32CD-0942-B13B-FF2E02D6163B}" type="datetimeFigureOut">
              <a:rPr lang="en-US" smtClean="0"/>
              <a:t>4/1/2021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5144F6-0C2C-D04D-8184-207D780665F8}" type="slidenum">
              <a:rPr lang="en-US" smtClean="0"/>
              <a:t>‹#›</a:t>
            </a:fld>
            <a:endParaRPr lang="en-US"/>
          </a:p>
        </p:txBody>
      </p:sp>
      <p:sp>
        <p:nvSpPr>
          <p:cNvPr id="5" name="Title 4">
            <a:extLst>
              <a:ext uri="{FF2B5EF4-FFF2-40B4-BE49-F238E27FC236}">
                <a16:creationId xmlns:a16="http://schemas.microsoft.com/office/drawing/2014/main" id="{2342C119-F96F-9748-B743-54C5FD157CE4}"/>
              </a:ext>
            </a:extLst>
          </p:cNvPr>
          <p:cNvSpPr>
            <a:spLocks noGrp="1"/>
          </p:cNvSpPr>
          <p:nvPr>
            <p:ph type="title"/>
          </p:nvPr>
        </p:nvSpPr>
        <p:spPr/>
        <p:txBody>
          <a:bodyPr/>
          <a:lstStyle/>
          <a:p>
            <a:r>
              <a:rPr lang="en-US"/>
              <a:t>Click to edit Master title style</a:t>
            </a:r>
          </a:p>
        </p:txBody>
      </p:sp>
      <p:graphicFrame>
        <p:nvGraphicFramePr>
          <p:cNvPr id="17" name="Chart 16">
            <a:extLst>
              <a:ext uri="{FF2B5EF4-FFF2-40B4-BE49-F238E27FC236}">
                <a16:creationId xmlns:a16="http://schemas.microsoft.com/office/drawing/2014/main" id="{376A534F-72BE-B345-87C0-883939BCC10E}"/>
              </a:ext>
            </a:extLst>
          </p:cNvPr>
          <p:cNvGraphicFramePr/>
          <p:nvPr userDrawn="1">
            <p:extLst>
              <p:ext uri="{D42A27DB-BD31-4B8C-83A1-F6EECF244321}">
                <p14:modId xmlns:p14="http://schemas.microsoft.com/office/powerpoint/2010/main" val="1210908992"/>
              </p:ext>
            </p:extLst>
          </p:nvPr>
        </p:nvGraphicFramePr>
        <p:xfrm>
          <a:off x="628650" y="1391771"/>
          <a:ext cx="7886700" cy="45988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8627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3">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1CD8DF-32CD-0942-B13B-FF2E02D6163B}" type="datetimeFigureOut">
              <a:rPr lang="en-US" smtClean="0"/>
              <a:t>4/1/2021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5144F6-0C2C-D04D-8184-207D780665F8}" type="slidenum">
              <a:rPr lang="en-US" smtClean="0"/>
              <a:t>‹#›</a:t>
            </a:fld>
            <a:endParaRPr lang="en-US"/>
          </a:p>
        </p:txBody>
      </p:sp>
      <p:sp>
        <p:nvSpPr>
          <p:cNvPr id="5" name="Title 4">
            <a:extLst>
              <a:ext uri="{FF2B5EF4-FFF2-40B4-BE49-F238E27FC236}">
                <a16:creationId xmlns:a16="http://schemas.microsoft.com/office/drawing/2014/main" id="{2342C119-F96F-9748-B743-54C5FD157CE4}"/>
              </a:ext>
            </a:extLst>
          </p:cNvPr>
          <p:cNvSpPr>
            <a:spLocks noGrp="1"/>
          </p:cNvSpPr>
          <p:nvPr>
            <p:ph type="title"/>
          </p:nvPr>
        </p:nvSpPr>
        <p:spPr/>
        <p:txBody>
          <a:bodyPr/>
          <a:lstStyle/>
          <a:p>
            <a:r>
              <a:rPr lang="en-US"/>
              <a:t>Click to edit Master title style</a:t>
            </a:r>
          </a:p>
        </p:txBody>
      </p:sp>
      <p:graphicFrame>
        <p:nvGraphicFramePr>
          <p:cNvPr id="17" name="Chart 16">
            <a:extLst>
              <a:ext uri="{FF2B5EF4-FFF2-40B4-BE49-F238E27FC236}">
                <a16:creationId xmlns:a16="http://schemas.microsoft.com/office/drawing/2014/main" id="{376A534F-72BE-B345-87C0-883939BCC10E}"/>
              </a:ext>
            </a:extLst>
          </p:cNvPr>
          <p:cNvGraphicFramePr/>
          <p:nvPr userDrawn="1">
            <p:extLst>
              <p:ext uri="{D42A27DB-BD31-4B8C-83A1-F6EECF244321}">
                <p14:modId xmlns:p14="http://schemas.microsoft.com/office/powerpoint/2010/main" val="2974211379"/>
              </p:ext>
            </p:extLst>
          </p:nvPr>
        </p:nvGraphicFramePr>
        <p:xfrm>
          <a:off x="628650" y="1391771"/>
          <a:ext cx="7886700" cy="45988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5346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4">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1CD8DF-32CD-0942-B13B-FF2E02D6163B}" type="datetimeFigureOut">
              <a:rPr lang="en-US" smtClean="0"/>
              <a:t>4/1/2021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5144F6-0C2C-D04D-8184-207D780665F8}" type="slidenum">
              <a:rPr lang="en-US" smtClean="0"/>
              <a:t>‹#›</a:t>
            </a:fld>
            <a:endParaRPr lang="en-US"/>
          </a:p>
        </p:txBody>
      </p:sp>
      <p:sp>
        <p:nvSpPr>
          <p:cNvPr id="5" name="Title 4">
            <a:extLst>
              <a:ext uri="{FF2B5EF4-FFF2-40B4-BE49-F238E27FC236}">
                <a16:creationId xmlns:a16="http://schemas.microsoft.com/office/drawing/2014/main" id="{2342C119-F96F-9748-B743-54C5FD157CE4}"/>
              </a:ext>
            </a:extLst>
          </p:cNvPr>
          <p:cNvSpPr>
            <a:spLocks noGrp="1"/>
          </p:cNvSpPr>
          <p:nvPr>
            <p:ph type="title"/>
          </p:nvPr>
        </p:nvSpPr>
        <p:spPr/>
        <p:txBody>
          <a:bodyPr/>
          <a:lstStyle/>
          <a:p>
            <a:r>
              <a:rPr lang="en-US"/>
              <a:t>Click to edit Master title style</a:t>
            </a:r>
          </a:p>
        </p:txBody>
      </p:sp>
      <p:graphicFrame>
        <p:nvGraphicFramePr>
          <p:cNvPr id="17" name="Chart 16">
            <a:extLst>
              <a:ext uri="{FF2B5EF4-FFF2-40B4-BE49-F238E27FC236}">
                <a16:creationId xmlns:a16="http://schemas.microsoft.com/office/drawing/2014/main" id="{376A534F-72BE-B345-87C0-883939BCC10E}"/>
              </a:ext>
            </a:extLst>
          </p:cNvPr>
          <p:cNvGraphicFramePr/>
          <p:nvPr userDrawn="1">
            <p:extLst>
              <p:ext uri="{D42A27DB-BD31-4B8C-83A1-F6EECF244321}">
                <p14:modId xmlns:p14="http://schemas.microsoft.com/office/powerpoint/2010/main" val="3012333934"/>
              </p:ext>
            </p:extLst>
          </p:nvPr>
        </p:nvGraphicFramePr>
        <p:xfrm>
          <a:off x="628650" y="1391771"/>
          <a:ext cx="7886700" cy="45988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9471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5">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1CD8DF-32CD-0942-B13B-FF2E02D6163B}" type="datetimeFigureOut">
              <a:rPr lang="en-US" smtClean="0"/>
              <a:t>4/1/2021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5144F6-0C2C-D04D-8184-207D780665F8}" type="slidenum">
              <a:rPr lang="en-US" smtClean="0"/>
              <a:t>‹#›</a:t>
            </a:fld>
            <a:endParaRPr lang="en-US"/>
          </a:p>
        </p:txBody>
      </p:sp>
      <p:sp>
        <p:nvSpPr>
          <p:cNvPr id="5" name="Title 4">
            <a:extLst>
              <a:ext uri="{FF2B5EF4-FFF2-40B4-BE49-F238E27FC236}">
                <a16:creationId xmlns:a16="http://schemas.microsoft.com/office/drawing/2014/main" id="{2342C119-F96F-9748-B743-54C5FD157CE4}"/>
              </a:ext>
            </a:extLst>
          </p:cNvPr>
          <p:cNvSpPr>
            <a:spLocks noGrp="1"/>
          </p:cNvSpPr>
          <p:nvPr>
            <p:ph type="title"/>
          </p:nvPr>
        </p:nvSpPr>
        <p:spPr/>
        <p:txBody>
          <a:bodyPr/>
          <a:lstStyle/>
          <a:p>
            <a:r>
              <a:rPr lang="en-US"/>
              <a:t>Click to edit Master title style</a:t>
            </a:r>
          </a:p>
        </p:txBody>
      </p:sp>
      <p:graphicFrame>
        <p:nvGraphicFramePr>
          <p:cNvPr id="17" name="Chart 16">
            <a:extLst>
              <a:ext uri="{FF2B5EF4-FFF2-40B4-BE49-F238E27FC236}">
                <a16:creationId xmlns:a16="http://schemas.microsoft.com/office/drawing/2014/main" id="{376A534F-72BE-B345-87C0-883939BCC10E}"/>
              </a:ext>
            </a:extLst>
          </p:cNvPr>
          <p:cNvGraphicFramePr/>
          <p:nvPr userDrawn="1">
            <p:extLst>
              <p:ext uri="{D42A27DB-BD31-4B8C-83A1-F6EECF244321}">
                <p14:modId xmlns:p14="http://schemas.microsoft.com/office/powerpoint/2010/main" val="396803447"/>
              </p:ext>
            </p:extLst>
          </p:nvPr>
        </p:nvGraphicFramePr>
        <p:xfrm>
          <a:off x="628650" y="1391771"/>
          <a:ext cx="7886700" cy="45988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4896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6">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1CD8DF-32CD-0942-B13B-FF2E02D6163B}" type="datetimeFigureOut">
              <a:rPr lang="en-US" smtClean="0"/>
              <a:t>4/1/2021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5144F6-0C2C-D04D-8184-207D780665F8}" type="slidenum">
              <a:rPr lang="en-US" smtClean="0"/>
              <a:t>‹#›</a:t>
            </a:fld>
            <a:endParaRPr lang="en-US"/>
          </a:p>
        </p:txBody>
      </p:sp>
      <p:sp>
        <p:nvSpPr>
          <p:cNvPr id="5" name="Title 4">
            <a:extLst>
              <a:ext uri="{FF2B5EF4-FFF2-40B4-BE49-F238E27FC236}">
                <a16:creationId xmlns:a16="http://schemas.microsoft.com/office/drawing/2014/main" id="{2342C119-F96F-9748-B743-54C5FD157CE4}"/>
              </a:ext>
            </a:extLst>
          </p:cNvPr>
          <p:cNvSpPr>
            <a:spLocks noGrp="1"/>
          </p:cNvSpPr>
          <p:nvPr>
            <p:ph type="title"/>
          </p:nvPr>
        </p:nvSpPr>
        <p:spPr/>
        <p:txBody>
          <a:bodyPr/>
          <a:lstStyle/>
          <a:p>
            <a:r>
              <a:rPr lang="en-US"/>
              <a:t>Click to edit Master title style</a:t>
            </a:r>
          </a:p>
        </p:txBody>
      </p:sp>
      <p:graphicFrame>
        <p:nvGraphicFramePr>
          <p:cNvPr id="17" name="Chart 16">
            <a:extLst>
              <a:ext uri="{FF2B5EF4-FFF2-40B4-BE49-F238E27FC236}">
                <a16:creationId xmlns:a16="http://schemas.microsoft.com/office/drawing/2014/main" id="{376A534F-72BE-B345-87C0-883939BCC10E}"/>
              </a:ext>
            </a:extLst>
          </p:cNvPr>
          <p:cNvGraphicFramePr/>
          <p:nvPr userDrawn="1">
            <p:extLst>
              <p:ext uri="{D42A27DB-BD31-4B8C-83A1-F6EECF244321}">
                <p14:modId xmlns:p14="http://schemas.microsoft.com/office/powerpoint/2010/main" val="929599806"/>
              </p:ext>
            </p:extLst>
          </p:nvPr>
        </p:nvGraphicFramePr>
        <p:xfrm>
          <a:off x="628650" y="1391771"/>
          <a:ext cx="7886700" cy="45988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5713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7">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1CD8DF-32CD-0942-B13B-FF2E02D6163B}" type="datetimeFigureOut">
              <a:rPr lang="en-US" smtClean="0"/>
              <a:t>4/1/2021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5144F6-0C2C-D04D-8184-207D780665F8}" type="slidenum">
              <a:rPr lang="en-US" smtClean="0"/>
              <a:t>‹#›</a:t>
            </a:fld>
            <a:endParaRPr lang="en-US"/>
          </a:p>
        </p:txBody>
      </p:sp>
      <p:sp>
        <p:nvSpPr>
          <p:cNvPr id="5" name="Title 4">
            <a:extLst>
              <a:ext uri="{FF2B5EF4-FFF2-40B4-BE49-F238E27FC236}">
                <a16:creationId xmlns:a16="http://schemas.microsoft.com/office/drawing/2014/main" id="{2342C119-F96F-9748-B743-54C5FD157CE4}"/>
              </a:ext>
            </a:extLst>
          </p:cNvPr>
          <p:cNvSpPr>
            <a:spLocks noGrp="1"/>
          </p:cNvSpPr>
          <p:nvPr>
            <p:ph type="title"/>
          </p:nvPr>
        </p:nvSpPr>
        <p:spPr/>
        <p:txBody>
          <a:bodyPr/>
          <a:lstStyle/>
          <a:p>
            <a:r>
              <a:rPr lang="en-US"/>
              <a:t>Click to edit Master title style</a:t>
            </a:r>
          </a:p>
        </p:txBody>
      </p:sp>
      <p:graphicFrame>
        <p:nvGraphicFramePr>
          <p:cNvPr id="17" name="Chart 16">
            <a:extLst>
              <a:ext uri="{FF2B5EF4-FFF2-40B4-BE49-F238E27FC236}">
                <a16:creationId xmlns:a16="http://schemas.microsoft.com/office/drawing/2014/main" id="{376A534F-72BE-B345-87C0-883939BCC10E}"/>
              </a:ext>
            </a:extLst>
          </p:cNvPr>
          <p:cNvGraphicFramePr/>
          <p:nvPr userDrawn="1">
            <p:extLst>
              <p:ext uri="{D42A27DB-BD31-4B8C-83A1-F6EECF244321}">
                <p14:modId xmlns:p14="http://schemas.microsoft.com/office/powerpoint/2010/main" val="1303699525"/>
              </p:ext>
            </p:extLst>
          </p:nvPr>
        </p:nvGraphicFramePr>
        <p:xfrm>
          <a:off x="628650" y="1391771"/>
          <a:ext cx="7886700" cy="45988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8646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8">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1CD8DF-32CD-0942-B13B-FF2E02D6163B}" type="datetimeFigureOut">
              <a:rPr lang="en-US" smtClean="0"/>
              <a:t>4/1/2021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5144F6-0C2C-D04D-8184-207D780665F8}" type="slidenum">
              <a:rPr lang="en-US" smtClean="0"/>
              <a:t>‹#›</a:t>
            </a:fld>
            <a:endParaRPr lang="en-US"/>
          </a:p>
        </p:txBody>
      </p:sp>
      <p:sp>
        <p:nvSpPr>
          <p:cNvPr id="5" name="Title 4">
            <a:extLst>
              <a:ext uri="{FF2B5EF4-FFF2-40B4-BE49-F238E27FC236}">
                <a16:creationId xmlns:a16="http://schemas.microsoft.com/office/drawing/2014/main" id="{2342C119-F96F-9748-B743-54C5FD157CE4}"/>
              </a:ext>
            </a:extLst>
          </p:cNvPr>
          <p:cNvSpPr>
            <a:spLocks noGrp="1"/>
          </p:cNvSpPr>
          <p:nvPr>
            <p:ph type="title"/>
          </p:nvPr>
        </p:nvSpPr>
        <p:spPr/>
        <p:txBody>
          <a:bodyPr/>
          <a:lstStyle/>
          <a:p>
            <a:r>
              <a:rPr lang="en-US"/>
              <a:t>Click to edit Master title style</a:t>
            </a:r>
          </a:p>
        </p:txBody>
      </p:sp>
      <p:graphicFrame>
        <p:nvGraphicFramePr>
          <p:cNvPr id="17" name="Chart 16">
            <a:extLst>
              <a:ext uri="{FF2B5EF4-FFF2-40B4-BE49-F238E27FC236}">
                <a16:creationId xmlns:a16="http://schemas.microsoft.com/office/drawing/2014/main" id="{376A534F-72BE-B345-87C0-883939BCC10E}"/>
              </a:ext>
            </a:extLst>
          </p:cNvPr>
          <p:cNvGraphicFramePr/>
          <p:nvPr userDrawn="1">
            <p:extLst>
              <p:ext uri="{D42A27DB-BD31-4B8C-83A1-F6EECF244321}">
                <p14:modId xmlns:p14="http://schemas.microsoft.com/office/powerpoint/2010/main" val="194861679"/>
              </p:ext>
            </p:extLst>
          </p:nvPr>
        </p:nvGraphicFramePr>
        <p:xfrm>
          <a:off x="628650" y="1391771"/>
          <a:ext cx="7886700" cy="45988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618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9">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1CD8DF-32CD-0942-B13B-FF2E02D6163B}" type="datetimeFigureOut">
              <a:rPr lang="en-US" smtClean="0"/>
              <a:t>4/1/2021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5144F6-0C2C-D04D-8184-207D780665F8}" type="slidenum">
              <a:rPr lang="en-US" smtClean="0"/>
              <a:t>‹#›</a:t>
            </a:fld>
            <a:endParaRPr lang="en-US"/>
          </a:p>
        </p:txBody>
      </p:sp>
      <p:sp>
        <p:nvSpPr>
          <p:cNvPr id="5" name="Title 4">
            <a:extLst>
              <a:ext uri="{FF2B5EF4-FFF2-40B4-BE49-F238E27FC236}">
                <a16:creationId xmlns:a16="http://schemas.microsoft.com/office/drawing/2014/main" id="{2342C119-F96F-9748-B743-54C5FD157CE4}"/>
              </a:ext>
            </a:extLst>
          </p:cNvPr>
          <p:cNvSpPr>
            <a:spLocks noGrp="1"/>
          </p:cNvSpPr>
          <p:nvPr>
            <p:ph type="title"/>
          </p:nvPr>
        </p:nvSpPr>
        <p:spPr/>
        <p:txBody>
          <a:bodyPr/>
          <a:lstStyle/>
          <a:p>
            <a:r>
              <a:rPr lang="en-US"/>
              <a:t>Click to edit Master title style</a:t>
            </a:r>
          </a:p>
        </p:txBody>
      </p:sp>
      <p:graphicFrame>
        <p:nvGraphicFramePr>
          <p:cNvPr id="17" name="Chart 16">
            <a:extLst>
              <a:ext uri="{FF2B5EF4-FFF2-40B4-BE49-F238E27FC236}">
                <a16:creationId xmlns:a16="http://schemas.microsoft.com/office/drawing/2014/main" id="{376A534F-72BE-B345-87C0-883939BCC10E}"/>
              </a:ext>
            </a:extLst>
          </p:cNvPr>
          <p:cNvGraphicFramePr/>
          <p:nvPr userDrawn="1">
            <p:extLst>
              <p:ext uri="{D42A27DB-BD31-4B8C-83A1-F6EECF244321}">
                <p14:modId xmlns:p14="http://schemas.microsoft.com/office/powerpoint/2010/main" val="4090883211"/>
              </p:ext>
            </p:extLst>
          </p:nvPr>
        </p:nvGraphicFramePr>
        <p:xfrm>
          <a:off x="628650" y="1391771"/>
          <a:ext cx="7886700" cy="45988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1343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1CD8DF-32CD-0942-B13B-FF2E02D6163B}" type="datetimeFigureOut">
              <a:rPr lang="en-US" smtClean="0"/>
              <a:t>4/1/2021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5144F6-0C2C-D04D-8184-207D780665F8}" type="slidenum">
              <a:rPr lang="en-US" smtClean="0"/>
              <a:t>‹#›</a:t>
            </a:fld>
            <a:endParaRPr lang="en-US"/>
          </a:p>
        </p:txBody>
      </p:sp>
      <p:sp>
        <p:nvSpPr>
          <p:cNvPr id="5" name="Title 4">
            <a:extLst>
              <a:ext uri="{FF2B5EF4-FFF2-40B4-BE49-F238E27FC236}">
                <a16:creationId xmlns:a16="http://schemas.microsoft.com/office/drawing/2014/main" id="{2342C119-F96F-9748-B743-54C5FD157CE4}"/>
              </a:ext>
            </a:extLst>
          </p:cNvPr>
          <p:cNvSpPr>
            <a:spLocks noGrp="1"/>
          </p:cNvSpPr>
          <p:nvPr>
            <p:ph type="title"/>
          </p:nvPr>
        </p:nvSpPr>
        <p:spPr/>
        <p:txBody>
          <a:bodyPr/>
          <a:lstStyle/>
          <a:p>
            <a:r>
              <a:rPr lang="en-US"/>
              <a:t>Click to edit Master title style</a:t>
            </a:r>
          </a:p>
        </p:txBody>
      </p:sp>
      <p:graphicFrame>
        <p:nvGraphicFramePr>
          <p:cNvPr id="6" name="Table 5">
            <a:extLst>
              <a:ext uri="{FF2B5EF4-FFF2-40B4-BE49-F238E27FC236}">
                <a16:creationId xmlns:a16="http://schemas.microsoft.com/office/drawing/2014/main" id="{01EF28F2-B4B8-A24F-9091-93E90613F875}"/>
              </a:ext>
            </a:extLst>
          </p:cNvPr>
          <p:cNvGraphicFramePr>
            <a:graphicFrameLocks noGrp="1"/>
          </p:cNvGraphicFramePr>
          <p:nvPr userDrawn="1">
            <p:extLst>
              <p:ext uri="{D42A27DB-BD31-4B8C-83A1-F6EECF244321}">
                <p14:modId xmlns:p14="http://schemas.microsoft.com/office/powerpoint/2010/main" val="1646080738"/>
              </p:ext>
            </p:extLst>
          </p:nvPr>
        </p:nvGraphicFramePr>
        <p:xfrm>
          <a:off x="628650" y="1656403"/>
          <a:ext cx="7886700" cy="4433112"/>
        </p:xfrm>
        <a:graphic>
          <a:graphicData uri="http://schemas.openxmlformats.org/drawingml/2006/table">
            <a:tbl>
              <a:tblPr firstRow="1" bandRow="1">
                <a:tableStyleId>{B301B821-A1FF-4177-AEE7-76D212191A09}</a:tableStyleId>
              </a:tblPr>
              <a:tblGrid>
                <a:gridCol w="788670">
                  <a:extLst>
                    <a:ext uri="{9D8B030D-6E8A-4147-A177-3AD203B41FA5}">
                      <a16:colId xmlns:a16="http://schemas.microsoft.com/office/drawing/2014/main" val="695891300"/>
                    </a:ext>
                  </a:extLst>
                </a:gridCol>
                <a:gridCol w="788670">
                  <a:extLst>
                    <a:ext uri="{9D8B030D-6E8A-4147-A177-3AD203B41FA5}">
                      <a16:colId xmlns:a16="http://schemas.microsoft.com/office/drawing/2014/main" val="6603085"/>
                    </a:ext>
                  </a:extLst>
                </a:gridCol>
                <a:gridCol w="788670">
                  <a:extLst>
                    <a:ext uri="{9D8B030D-6E8A-4147-A177-3AD203B41FA5}">
                      <a16:colId xmlns:a16="http://schemas.microsoft.com/office/drawing/2014/main" val="3493311154"/>
                    </a:ext>
                  </a:extLst>
                </a:gridCol>
                <a:gridCol w="788670">
                  <a:extLst>
                    <a:ext uri="{9D8B030D-6E8A-4147-A177-3AD203B41FA5}">
                      <a16:colId xmlns:a16="http://schemas.microsoft.com/office/drawing/2014/main" val="1923508454"/>
                    </a:ext>
                  </a:extLst>
                </a:gridCol>
                <a:gridCol w="788670">
                  <a:extLst>
                    <a:ext uri="{9D8B030D-6E8A-4147-A177-3AD203B41FA5}">
                      <a16:colId xmlns:a16="http://schemas.microsoft.com/office/drawing/2014/main" val="3873654012"/>
                    </a:ext>
                  </a:extLst>
                </a:gridCol>
                <a:gridCol w="788670">
                  <a:extLst>
                    <a:ext uri="{9D8B030D-6E8A-4147-A177-3AD203B41FA5}">
                      <a16:colId xmlns:a16="http://schemas.microsoft.com/office/drawing/2014/main" val="1107769936"/>
                    </a:ext>
                  </a:extLst>
                </a:gridCol>
                <a:gridCol w="788670">
                  <a:extLst>
                    <a:ext uri="{9D8B030D-6E8A-4147-A177-3AD203B41FA5}">
                      <a16:colId xmlns:a16="http://schemas.microsoft.com/office/drawing/2014/main" val="4247115730"/>
                    </a:ext>
                  </a:extLst>
                </a:gridCol>
                <a:gridCol w="788670">
                  <a:extLst>
                    <a:ext uri="{9D8B030D-6E8A-4147-A177-3AD203B41FA5}">
                      <a16:colId xmlns:a16="http://schemas.microsoft.com/office/drawing/2014/main" val="2810353335"/>
                    </a:ext>
                  </a:extLst>
                </a:gridCol>
                <a:gridCol w="788670">
                  <a:extLst>
                    <a:ext uri="{9D8B030D-6E8A-4147-A177-3AD203B41FA5}">
                      <a16:colId xmlns:a16="http://schemas.microsoft.com/office/drawing/2014/main" val="3878853469"/>
                    </a:ext>
                  </a:extLst>
                </a:gridCol>
                <a:gridCol w="788670">
                  <a:extLst>
                    <a:ext uri="{9D8B030D-6E8A-4147-A177-3AD203B41FA5}">
                      <a16:colId xmlns:a16="http://schemas.microsoft.com/office/drawing/2014/main" val="3524869443"/>
                    </a:ext>
                  </a:extLst>
                </a:gridCol>
              </a:tblGrid>
              <a:tr h="554139">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7590290"/>
                  </a:ext>
                </a:extLst>
              </a:tr>
              <a:tr h="554139">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7620498"/>
                  </a:ext>
                </a:extLst>
              </a:tr>
              <a:tr h="554139">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5386258"/>
                  </a:ext>
                </a:extLst>
              </a:tr>
              <a:tr h="554139">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3287250"/>
                  </a:ext>
                </a:extLst>
              </a:tr>
              <a:tr h="554139">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2631293"/>
                  </a:ext>
                </a:extLst>
              </a:tr>
              <a:tr h="554139">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862908"/>
                  </a:ext>
                </a:extLst>
              </a:tr>
              <a:tr h="554139">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0558271"/>
                  </a:ext>
                </a:extLst>
              </a:tr>
              <a:tr h="554139">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102743098"/>
                  </a:ext>
                </a:extLst>
              </a:tr>
            </a:tbl>
          </a:graphicData>
        </a:graphic>
      </p:graphicFrame>
    </p:spTree>
    <p:extLst>
      <p:ext uri="{BB962C8B-B14F-4D97-AF65-F5344CB8AC3E}">
        <p14:creationId xmlns:p14="http://schemas.microsoft.com/office/powerpoint/2010/main" val="674653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ACC364-2E9B-6248-8889-D74F19F83C1D}"/>
              </a:ext>
            </a:extLst>
          </p:cNvPr>
          <p:cNvPicPr>
            <a:picLocks noChangeAspect="1"/>
          </p:cNvPicPr>
          <p:nvPr userDrawn="1"/>
        </p:nvPicPr>
        <p:blipFill>
          <a:blip r:embed="rId2"/>
          <a:stretch>
            <a:fillRect/>
          </a:stretch>
        </p:blipFill>
        <p:spPr>
          <a:xfrm>
            <a:off x="628650" y="0"/>
            <a:ext cx="957798" cy="1475791"/>
          </a:xfrm>
          <a:prstGeom prst="rect">
            <a:avLst/>
          </a:prstGeom>
        </p:spPr>
      </p:pic>
      <p:sp>
        <p:nvSpPr>
          <p:cNvPr id="2" name="Title 1"/>
          <p:cNvSpPr>
            <a:spLocks noGrp="1"/>
          </p:cNvSpPr>
          <p:nvPr>
            <p:ph type="ctrTitle"/>
          </p:nvPr>
        </p:nvSpPr>
        <p:spPr>
          <a:xfrm>
            <a:off x="628650" y="2511500"/>
            <a:ext cx="7772400" cy="2044458"/>
          </a:xfrm>
        </p:spPr>
        <p:txBody>
          <a:bodyPr lIns="0" rIns="0" anchor="t" anchorCtr="0">
            <a:normAutofit/>
          </a:bodyPr>
          <a:lstStyle>
            <a:lvl1pPr algn="l">
              <a:defRPr sz="4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28650" y="4806529"/>
            <a:ext cx="7772400" cy="1297492"/>
          </a:xfrm>
          <a:prstGeom prst="rect">
            <a:avLst/>
          </a:prstGeom>
        </p:spPr>
        <p:txBody>
          <a:bodyPr lIns="0" rIns="0"/>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98712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p:txBody>
          <a:bodyPr/>
          <a:lstStyle/>
          <a:p>
            <a:fld id="{1E834687-7429-4245-9B44-41D7A1BFF5CF}"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B5AEB-9E9E-2B46-9E15-B7CB11906DCA}" type="slidenum">
              <a:rPr lang="en-US" smtClean="0"/>
              <a:t>‹#›</a:t>
            </a:fld>
            <a:endParaRPr lang="en-US"/>
          </a:p>
        </p:txBody>
      </p:sp>
    </p:spTree>
    <p:extLst>
      <p:ext uri="{BB962C8B-B14F-4D97-AF65-F5344CB8AC3E}">
        <p14:creationId xmlns:p14="http://schemas.microsoft.com/office/powerpoint/2010/main" val="1854463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aragraph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1CD8DF-32CD-0942-B13B-FF2E02D6163B}" type="datetimeFigureOut">
              <a:rPr lang="en-US" smtClean="0"/>
              <a:t>4/1/2021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5144F6-0C2C-D04D-8184-207D780665F8}" type="slidenum">
              <a:rPr lang="en-US" smtClean="0"/>
              <a:t>‹#›</a:t>
            </a:fld>
            <a:endParaRPr lang="en-US"/>
          </a:p>
        </p:txBody>
      </p:sp>
      <p:sp>
        <p:nvSpPr>
          <p:cNvPr id="5" name="Title 4">
            <a:extLst>
              <a:ext uri="{FF2B5EF4-FFF2-40B4-BE49-F238E27FC236}">
                <a16:creationId xmlns:a16="http://schemas.microsoft.com/office/drawing/2014/main" id="{2342C119-F96F-9748-B743-54C5FD157CE4}"/>
              </a:ext>
            </a:extLst>
          </p:cNvPr>
          <p:cNvSpPr>
            <a:spLocks noGrp="1"/>
          </p:cNvSpPr>
          <p:nvPr>
            <p:ph type="title"/>
          </p:nvPr>
        </p:nvSpPr>
        <p:spPr/>
        <p:txBody>
          <a:bodyPr/>
          <a:lstStyle/>
          <a:p>
            <a:r>
              <a:rPr lang="en-US"/>
              <a:t>Click to edit Master title style</a:t>
            </a:r>
          </a:p>
        </p:txBody>
      </p:sp>
      <p:sp>
        <p:nvSpPr>
          <p:cNvPr id="9" name="Content Placeholder 11">
            <a:extLst>
              <a:ext uri="{FF2B5EF4-FFF2-40B4-BE49-F238E27FC236}">
                <a16:creationId xmlns:a16="http://schemas.microsoft.com/office/drawing/2014/main" id="{AB30D5D9-48F1-6745-B979-8FB9136C2118}"/>
              </a:ext>
            </a:extLst>
          </p:cNvPr>
          <p:cNvSpPr>
            <a:spLocks noGrp="1"/>
          </p:cNvSpPr>
          <p:nvPr>
            <p:ph sz="quarter" idx="17"/>
          </p:nvPr>
        </p:nvSpPr>
        <p:spPr>
          <a:xfrm>
            <a:off x="628650" y="1619312"/>
            <a:ext cx="7886700" cy="4496143"/>
          </a:xfrm>
        </p:spPr>
        <p:txBody>
          <a:bodyPr>
            <a:normAutofit/>
          </a:bodyPr>
          <a:lstStyle>
            <a:lvl1pPr marL="0" indent="0">
              <a:buNone/>
              <a:defRPr sz="1800"/>
            </a:lvl1pPr>
          </a:lstStyle>
          <a:p>
            <a:pPr lvl="0"/>
            <a:r>
              <a:rPr lang="en-US"/>
              <a:t>Edit Master text styles</a:t>
            </a:r>
          </a:p>
        </p:txBody>
      </p:sp>
    </p:spTree>
    <p:extLst>
      <p:ext uri="{BB962C8B-B14F-4D97-AF65-F5344CB8AC3E}">
        <p14:creationId xmlns:p14="http://schemas.microsoft.com/office/powerpoint/2010/main" val="3126221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aragraphs with pic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1CD8DF-32CD-0942-B13B-FF2E02D6163B}" type="datetimeFigureOut">
              <a:rPr lang="en-US" smtClean="0"/>
              <a:t>4/1/2021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5144F6-0C2C-D04D-8184-207D780665F8}" type="slidenum">
              <a:rPr lang="en-US" smtClean="0"/>
              <a:t>‹#›</a:t>
            </a:fld>
            <a:endParaRPr lang="en-US"/>
          </a:p>
        </p:txBody>
      </p:sp>
      <p:sp>
        <p:nvSpPr>
          <p:cNvPr id="5" name="Title 4">
            <a:extLst>
              <a:ext uri="{FF2B5EF4-FFF2-40B4-BE49-F238E27FC236}">
                <a16:creationId xmlns:a16="http://schemas.microsoft.com/office/drawing/2014/main" id="{2342C119-F96F-9748-B743-54C5FD157CE4}"/>
              </a:ext>
            </a:extLst>
          </p:cNvPr>
          <p:cNvSpPr>
            <a:spLocks noGrp="1"/>
          </p:cNvSpPr>
          <p:nvPr>
            <p:ph type="title"/>
          </p:nvPr>
        </p:nvSpPr>
        <p:spPr/>
        <p:txBody>
          <a:bodyPr/>
          <a:lstStyle/>
          <a:p>
            <a:r>
              <a:rPr lang="en-US"/>
              <a:t>Click to edit Master title style</a:t>
            </a:r>
          </a:p>
        </p:txBody>
      </p:sp>
      <p:sp>
        <p:nvSpPr>
          <p:cNvPr id="8" name="Picture Placeholder 7">
            <a:extLst>
              <a:ext uri="{FF2B5EF4-FFF2-40B4-BE49-F238E27FC236}">
                <a16:creationId xmlns:a16="http://schemas.microsoft.com/office/drawing/2014/main" id="{D4101B5E-185B-0F43-814D-7C01AFC55540}"/>
              </a:ext>
            </a:extLst>
          </p:cNvPr>
          <p:cNvSpPr>
            <a:spLocks noGrp="1"/>
          </p:cNvSpPr>
          <p:nvPr>
            <p:ph type="pic" sz="quarter" idx="13"/>
          </p:nvPr>
        </p:nvSpPr>
        <p:spPr>
          <a:xfrm>
            <a:off x="628650" y="1495425"/>
            <a:ext cx="1811338" cy="1152525"/>
          </a:xfrm>
        </p:spPr>
        <p:txBody>
          <a:bodyPr/>
          <a:lstStyle/>
          <a:p>
            <a:r>
              <a:rPr lang="en-US"/>
              <a:t>Click icon to add picture</a:t>
            </a:r>
          </a:p>
        </p:txBody>
      </p:sp>
      <p:sp>
        <p:nvSpPr>
          <p:cNvPr id="9" name="Picture Placeholder 7">
            <a:extLst>
              <a:ext uri="{FF2B5EF4-FFF2-40B4-BE49-F238E27FC236}">
                <a16:creationId xmlns:a16="http://schemas.microsoft.com/office/drawing/2014/main" id="{AF4D442B-F7E0-B747-B0D7-0C903275FB43}"/>
              </a:ext>
            </a:extLst>
          </p:cNvPr>
          <p:cNvSpPr>
            <a:spLocks noGrp="1"/>
          </p:cNvSpPr>
          <p:nvPr>
            <p:ph type="pic" sz="quarter" idx="14"/>
          </p:nvPr>
        </p:nvSpPr>
        <p:spPr>
          <a:xfrm>
            <a:off x="628650" y="3071977"/>
            <a:ext cx="1811338" cy="1152525"/>
          </a:xfrm>
        </p:spPr>
        <p:txBody>
          <a:bodyPr/>
          <a:lstStyle/>
          <a:p>
            <a:r>
              <a:rPr lang="en-US"/>
              <a:t>Click icon to add picture</a:t>
            </a:r>
          </a:p>
        </p:txBody>
      </p:sp>
      <p:sp>
        <p:nvSpPr>
          <p:cNvPr id="10" name="Picture Placeholder 7">
            <a:extLst>
              <a:ext uri="{FF2B5EF4-FFF2-40B4-BE49-F238E27FC236}">
                <a16:creationId xmlns:a16="http://schemas.microsoft.com/office/drawing/2014/main" id="{31AFB9D7-C44A-934E-95DB-83CE3C3BD1A7}"/>
              </a:ext>
            </a:extLst>
          </p:cNvPr>
          <p:cNvSpPr>
            <a:spLocks noGrp="1"/>
          </p:cNvSpPr>
          <p:nvPr>
            <p:ph type="pic" sz="quarter" idx="15"/>
          </p:nvPr>
        </p:nvSpPr>
        <p:spPr>
          <a:xfrm>
            <a:off x="628650" y="4579160"/>
            <a:ext cx="1811338" cy="1152525"/>
          </a:xfrm>
        </p:spPr>
        <p:txBody>
          <a:bodyPr/>
          <a:lstStyle/>
          <a:p>
            <a:r>
              <a:rPr lang="en-US"/>
              <a:t>Click icon to add picture</a:t>
            </a:r>
          </a:p>
        </p:txBody>
      </p:sp>
      <p:sp>
        <p:nvSpPr>
          <p:cNvPr id="12" name="Content Placeholder 11">
            <a:extLst>
              <a:ext uri="{FF2B5EF4-FFF2-40B4-BE49-F238E27FC236}">
                <a16:creationId xmlns:a16="http://schemas.microsoft.com/office/drawing/2014/main" id="{C351ADB0-58A2-DA49-A10B-255095546FC2}"/>
              </a:ext>
            </a:extLst>
          </p:cNvPr>
          <p:cNvSpPr>
            <a:spLocks noGrp="1"/>
          </p:cNvSpPr>
          <p:nvPr>
            <p:ph sz="quarter" idx="16"/>
          </p:nvPr>
        </p:nvSpPr>
        <p:spPr>
          <a:xfrm>
            <a:off x="2581275" y="1495425"/>
            <a:ext cx="5934075" cy="1152525"/>
          </a:xfrm>
        </p:spPr>
        <p:txBody>
          <a:bodyPr>
            <a:normAutofit/>
          </a:bodyPr>
          <a:lstStyle>
            <a:lvl1pPr marL="0" indent="0">
              <a:buNone/>
              <a:defRPr sz="1400"/>
            </a:lvl1pPr>
          </a:lstStyle>
          <a:p>
            <a:pPr lvl="0"/>
            <a:r>
              <a:rPr lang="en-US"/>
              <a:t>Edit Master text styles</a:t>
            </a:r>
          </a:p>
        </p:txBody>
      </p:sp>
      <p:sp>
        <p:nvSpPr>
          <p:cNvPr id="13" name="Content Placeholder 11">
            <a:extLst>
              <a:ext uri="{FF2B5EF4-FFF2-40B4-BE49-F238E27FC236}">
                <a16:creationId xmlns:a16="http://schemas.microsoft.com/office/drawing/2014/main" id="{72983338-01C2-8B42-A253-26316552B9D2}"/>
              </a:ext>
            </a:extLst>
          </p:cNvPr>
          <p:cNvSpPr>
            <a:spLocks noGrp="1"/>
          </p:cNvSpPr>
          <p:nvPr>
            <p:ph sz="quarter" idx="17"/>
          </p:nvPr>
        </p:nvSpPr>
        <p:spPr>
          <a:xfrm>
            <a:off x="2581275" y="3071976"/>
            <a:ext cx="5934075" cy="1152525"/>
          </a:xfrm>
        </p:spPr>
        <p:txBody>
          <a:bodyPr>
            <a:normAutofit/>
          </a:bodyPr>
          <a:lstStyle>
            <a:lvl1pPr marL="0" indent="0">
              <a:buNone/>
              <a:defRPr sz="1400"/>
            </a:lvl1pPr>
          </a:lstStyle>
          <a:p>
            <a:pPr lvl="0"/>
            <a:r>
              <a:rPr lang="en-US"/>
              <a:t>Edit Master text styles</a:t>
            </a:r>
          </a:p>
        </p:txBody>
      </p:sp>
      <p:sp>
        <p:nvSpPr>
          <p:cNvPr id="14" name="Content Placeholder 11">
            <a:extLst>
              <a:ext uri="{FF2B5EF4-FFF2-40B4-BE49-F238E27FC236}">
                <a16:creationId xmlns:a16="http://schemas.microsoft.com/office/drawing/2014/main" id="{8CF981F1-9951-7444-A0BE-48235FCBB881}"/>
              </a:ext>
            </a:extLst>
          </p:cNvPr>
          <p:cNvSpPr>
            <a:spLocks noGrp="1"/>
          </p:cNvSpPr>
          <p:nvPr>
            <p:ph sz="quarter" idx="18"/>
          </p:nvPr>
        </p:nvSpPr>
        <p:spPr>
          <a:xfrm>
            <a:off x="2581274" y="4567844"/>
            <a:ext cx="5934075" cy="1152525"/>
          </a:xfrm>
        </p:spPr>
        <p:txBody>
          <a:bodyPr>
            <a:normAutofit/>
          </a:bodyPr>
          <a:lstStyle>
            <a:lvl1pPr marL="0" indent="0">
              <a:buNone/>
              <a:defRPr sz="1400"/>
            </a:lvl1pPr>
          </a:lstStyle>
          <a:p>
            <a:pPr lvl="0"/>
            <a:r>
              <a:rPr lang="en-US"/>
              <a:t>Edit Master text styles</a:t>
            </a:r>
          </a:p>
        </p:txBody>
      </p:sp>
    </p:spTree>
    <p:extLst>
      <p:ext uri="{BB962C8B-B14F-4D97-AF65-F5344CB8AC3E}">
        <p14:creationId xmlns:p14="http://schemas.microsoft.com/office/powerpoint/2010/main" val="2798154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ic">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1CD8DF-32CD-0942-B13B-FF2E02D6163B}" type="datetimeFigureOut">
              <a:rPr lang="en-US" smtClean="0"/>
              <a:t>4/1/2021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5144F6-0C2C-D04D-8184-207D780665F8}" type="slidenum">
              <a:rPr lang="en-US" smtClean="0"/>
              <a:t>‹#›</a:t>
            </a:fld>
            <a:endParaRPr lang="en-US"/>
          </a:p>
        </p:txBody>
      </p:sp>
      <p:sp>
        <p:nvSpPr>
          <p:cNvPr id="5" name="Title 4">
            <a:extLst>
              <a:ext uri="{FF2B5EF4-FFF2-40B4-BE49-F238E27FC236}">
                <a16:creationId xmlns:a16="http://schemas.microsoft.com/office/drawing/2014/main" id="{2342C119-F96F-9748-B743-54C5FD157CE4}"/>
              </a:ext>
            </a:extLst>
          </p:cNvPr>
          <p:cNvSpPr>
            <a:spLocks noGrp="1"/>
          </p:cNvSpPr>
          <p:nvPr>
            <p:ph type="title"/>
          </p:nvPr>
        </p:nvSpPr>
        <p:spPr/>
        <p:txBody>
          <a:bodyPr/>
          <a:lstStyle/>
          <a:p>
            <a:r>
              <a:rPr lang="en-US"/>
              <a:t>Click to edit Master title style</a:t>
            </a:r>
          </a:p>
        </p:txBody>
      </p:sp>
      <p:sp>
        <p:nvSpPr>
          <p:cNvPr id="8" name="Picture Placeholder 7">
            <a:extLst>
              <a:ext uri="{FF2B5EF4-FFF2-40B4-BE49-F238E27FC236}">
                <a16:creationId xmlns:a16="http://schemas.microsoft.com/office/drawing/2014/main" id="{D4101B5E-185B-0F43-814D-7C01AFC55540}"/>
              </a:ext>
            </a:extLst>
          </p:cNvPr>
          <p:cNvSpPr>
            <a:spLocks noGrp="1"/>
          </p:cNvSpPr>
          <p:nvPr>
            <p:ph type="pic" sz="quarter" idx="13"/>
          </p:nvPr>
        </p:nvSpPr>
        <p:spPr>
          <a:xfrm>
            <a:off x="628650" y="1495425"/>
            <a:ext cx="7886700" cy="3492392"/>
          </a:xfrm>
        </p:spPr>
        <p:txBody>
          <a:bodyPr/>
          <a:lstStyle/>
          <a:p>
            <a:r>
              <a:rPr lang="en-US"/>
              <a:t>Click icon to add picture</a:t>
            </a:r>
          </a:p>
        </p:txBody>
      </p:sp>
      <p:sp>
        <p:nvSpPr>
          <p:cNvPr id="9" name="Content Placeholder 11">
            <a:extLst>
              <a:ext uri="{FF2B5EF4-FFF2-40B4-BE49-F238E27FC236}">
                <a16:creationId xmlns:a16="http://schemas.microsoft.com/office/drawing/2014/main" id="{D7027CB0-DCF2-2646-A7E5-21FA1A8DB80E}"/>
              </a:ext>
            </a:extLst>
          </p:cNvPr>
          <p:cNvSpPr>
            <a:spLocks noGrp="1"/>
          </p:cNvSpPr>
          <p:nvPr>
            <p:ph sz="quarter" idx="16"/>
          </p:nvPr>
        </p:nvSpPr>
        <p:spPr>
          <a:xfrm>
            <a:off x="628650" y="5158355"/>
            <a:ext cx="7886700" cy="996012"/>
          </a:xfrm>
        </p:spPr>
        <p:txBody>
          <a:bodyPr>
            <a:normAutofit/>
          </a:bodyPr>
          <a:lstStyle>
            <a:lvl1pPr marL="0" indent="0">
              <a:buNone/>
              <a:defRPr sz="1600"/>
            </a:lvl1pPr>
          </a:lstStyle>
          <a:p>
            <a:pPr lvl="0"/>
            <a:r>
              <a:rPr lang="en-US"/>
              <a:t>Edit Master text styles</a:t>
            </a:r>
          </a:p>
        </p:txBody>
      </p:sp>
    </p:spTree>
    <p:extLst>
      <p:ext uri="{BB962C8B-B14F-4D97-AF65-F5344CB8AC3E}">
        <p14:creationId xmlns:p14="http://schemas.microsoft.com/office/powerpoint/2010/main" val="3002549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aragraphs with pic">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1CD8DF-32CD-0942-B13B-FF2E02D6163B}" type="datetimeFigureOut">
              <a:rPr lang="en-US" smtClean="0"/>
              <a:t>4/1/2021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5144F6-0C2C-D04D-8184-207D780665F8}" type="slidenum">
              <a:rPr lang="en-US" smtClean="0"/>
              <a:t>‹#›</a:t>
            </a:fld>
            <a:endParaRPr lang="en-US"/>
          </a:p>
        </p:txBody>
      </p:sp>
      <p:sp>
        <p:nvSpPr>
          <p:cNvPr id="5" name="Title 4">
            <a:extLst>
              <a:ext uri="{FF2B5EF4-FFF2-40B4-BE49-F238E27FC236}">
                <a16:creationId xmlns:a16="http://schemas.microsoft.com/office/drawing/2014/main" id="{2342C119-F96F-9748-B743-54C5FD157CE4}"/>
              </a:ext>
            </a:extLst>
          </p:cNvPr>
          <p:cNvSpPr>
            <a:spLocks noGrp="1"/>
          </p:cNvSpPr>
          <p:nvPr>
            <p:ph type="title"/>
          </p:nvPr>
        </p:nvSpPr>
        <p:spPr/>
        <p:txBody>
          <a:bodyPr/>
          <a:lstStyle/>
          <a:p>
            <a:r>
              <a:rPr lang="en-US"/>
              <a:t>Click to edit Master title style</a:t>
            </a:r>
          </a:p>
        </p:txBody>
      </p:sp>
      <p:sp>
        <p:nvSpPr>
          <p:cNvPr id="8" name="Picture Placeholder 7">
            <a:extLst>
              <a:ext uri="{FF2B5EF4-FFF2-40B4-BE49-F238E27FC236}">
                <a16:creationId xmlns:a16="http://schemas.microsoft.com/office/drawing/2014/main" id="{F09F0990-C56A-B24C-B97A-DAEE498A05EC}"/>
              </a:ext>
            </a:extLst>
          </p:cNvPr>
          <p:cNvSpPr>
            <a:spLocks noGrp="1"/>
          </p:cNvSpPr>
          <p:nvPr>
            <p:ph type="pic" sz="quarter" idx="13"/>
          </p:nvPr>
        </p:nvSpPr>
        <p:spPr>
          <a:xfrm>
            <a:off x="5605463" y="1487488"/>
            <a:ext cx="2909887" cy="4738687"/>
          </a:xfrm>
        </p:spPr>
        <p:txBody>
          <a:bodyPr/>
          <a:lstStyle>
            <a:lvl1pPr marL="0" indent="0">
              <a:buNone/>
              <a:defRPr/>
            </a:lvl1pPr>
          </a:lstStyle>
          <a:p>
            <a:r>
              <a:rPr lang="en-US"/>
              <a:t>Click icon to add picture</a:t>
            </a:r>
          </a:p>
        </p:txBody>
      </p:sp>
      <p:sp>
        <p:nvSpPr>
          <p:cNvPr id="9" name="Content Placeholder 11">
            <a:extLst>
              <a:ext uri="{FF2B5EF4-FFF2-40B4-BE49-F238E27FC236}">
                <a16:creationId xmlns:a16="http://schemas.microsoft.com/office/drawing/2014/main" id="{FB801404-3738-9544-8247-1CB5EBF7A34E}"/>
              </a:ext>
            </a:extLst>
          </p:cNvPr>
          <p:cNvSpPr>
            <a:spLocks noGrp="1"/>
          </p:cNvSpPr>
          <p:nvPr>
            <p:ph sz="quarter" idx="16"/>
          </p:nvPr>
        </p:nvSpPr>
        <p:spPr>
          <a:xfrm>
            <a:off x="628651" y="1487488"/>
            <a:ext cx="4741018" cy="4738687"/>
          </a:xfrm>
        </p:spPr>
        <p:txBody>
          <a:bodyPr>
            <a:normAutofit/>
          </a:bodyPr>
          <a:lstStyle>
            <a:lvl1pPr marL="0" indent="0">
              <a:buNone/>
              <a:defRPr sz="1600"/>
            </a:lvl1pPr>
          </a:lstStyle>
          <a:p>
            <a:pPr lvl="0"/>
            <a:r>
              <a:rPr lang="en-US"/>
              <a:t>Edit Master text styles</a:t>
            </a:r>
          </a:p>
        </p:txBody>
      </p:sp>
    </p:spTree>
    <p:extLst>
      <p:ext uri="{BB962C8B-B14F-4D97-AF65-F5344CB8AC3E}">
        <p14:creationId xmlns:p14="http://schemas.microsoft.com/office/powerpoint/2010/main" val="3256661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1CD8DF-32CD-0942-B13B-FF2E02D6163B}" type="datetimeFigureOut">
              <a:rPr lang="en-US" smtClean="0"/>
              <a:t>4/1/2021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5144F6-0C2C-D04D-8184-207D780665F8}" type="slidenum">
              <a:rPr lang="en-US" smtClean="0"/>
              <a:t>‹#›</a:t>
            </a:fld>
            <a:endParaRPr lang="en-US"/>
          </a:p>
        </p:txBody>
      </p:sp>
      <p:sp>
        <p:nvSpPr>
          <p:cNvPr id="5" name="Title 4">
            <a:extLst>
              <a:ext uri="{FF2B5EF4-FFF2-40B4-BE49-F238E27FC236}">
                <a16:creationId xmlns:a16="http://schemas.microsoft.com/office/drawing/2014/main" id="{2342C119-F96F-9748-B743-54C5FD157CE4}"/>
              </a:ext>
            </a:extLst>
          </p:cNvPr>
          <p:cNvSpPr>
            <a:spLocks noGrp="1"/>
          </p:cNvSpPr>
          <p:nvPr>
            <p:ph type="title"/>
          </p:nvPr>
        </p:nvSpPr>
        <p:spPr/>
        <p:txBody>
          <a:bodyPr/>
          <a:lstStyle/>
          <a:p>
            <a:r>
              <a:rPr lang="en-US"/>
              <a:t>Click to edit Master title style</a:t>
            </a:r>
          </a:p>
        </p:txBody>
      </p:sp>
      <p:sp>
        <p:nvSpPr>
          <p:cNvPr id="8" name="Text Placeholder 7">
            <a:extLst>
              <a:ext uri="{FF2B5EF4-FFF2-40B4-BE49-F238E27FC236}">
                <a16:creationId xmlns:a16="http://schemas.microsoft.com/office/drawing/2014/main" id="{031F4864-B805-A043-8242-97ECFE5E8ACB}"/>
              </a:ext>
            </a:extLst>
          </p:cNvPr>
          <p:cNvSpPr>
            <a:spLocks noGrp="1"/>
          </p:cNvSpPr>
          <p:nvPr>
            <p:ph type="body" sz="quarter" idx="13"/>
          </p:nvPr>
        </p:nvSpPr>
        <p:spPr>
          <a:xfrm>
            <a:off x="628650" y="1539875"/>
            <a:ext cx="7886700" cy="46926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6520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points with pictur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1CD8DF-32CD-0942-B13B-FF2E02D6163B}" type="datetimeFigureOut">
              <a:rPr lang="en-US" smtClean="0"/>
              <a:t>4/1/2021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5144F6-0C2C-D04D-8184-207D780665F8}" type="slidenum">
              <a:rPr lang="en-US" smtClean="0"/>
              <a:t>‹#›</a:t>
            </a:fld>
            <a:endParaRPr lang="en-US"/>
          </a:p>
        </p:txBody>
      </p:sp>
      <p:sp>
        <p:nvSpPr>
          <p:cNvPr id="5" name="Title 4">
            <a:extLst>
              <a:ext uri="{FF2B5EF4-FFF2-40B4-BE49-F238E27FC236}">
                <a16:creationId xmlns:a16="http://schemas.microsoft.com/office/drawing/2014/main" id="{2342C119-F96F-9748-B743-54C5FD157CE4}"/>
              </a:ext>
            </a:extLst>
          </p:cNvPr>
          <p:cNvSpPr>
            <a:spLocks noGrp="1"/>
          </p:cNvSpPr>
          <p:nvPr>
            <p:ph type="title"/>
          </p:nvPr>
        </p:nvSpPr>
        <p:spPr/>
        <p:txBody>
          <a:bodyPr/>
          <a:lstStyle/>
          <a:p>
            <a:r>
              <a:rPr lang="en-US"/>
              <a:t>Click to edit Master title style</a:t>
            </a:r>
          </a:p>
        </p:txBody>
      </p:sp>
      <p:sp>
        <p:nvSpPr>
          <p:cNvPr id="7" name="Picture Placeholder 7">
            <a:extLst>
              <a:ext uri="{FF2B5EF4-FFF2-40B4-BE49-F238E27FC236}">
                <a16:creationId xmlns:a16="http://schemas.microsoft.com/office/drawing/2014/main" id="{EB9636D5-D484-0240-A913-3B441083854D}"/>
              </a:ext>
            </a:extLst>
          </p:cNvPr>
          <p:cNvSpPr>
            <a:spLocks noGrp="1"/>
          </p:cNvSpPr>
          <p:nvPr>
            <p:ph type="pic" sz="quarter" idx="14"/>
          </p:nvPr>
        </p:nvSpPr>
        <p:spPr>
          <a:xfrm>
            <a:off x="5605463" y="1539875"/>
            <a:ext cx="2909887" cy="4686300"/>
          </a:xfrm>
        </p:spPr>
        <p:txBody>
          <a:bodyPr/>
          <a:lstStyle>
            <a:lvl1pPr marL="0" indent="0">
              <a:buNone/>
              <a:defRPr/>
            </a:lvl1pPr>
          </a:lstStyle>
          <a:p>
            <a:r>
              <a:rPr lang="en-US"/>
              <a:t>Click icon to add picture</a:t>
            </a:r>
          </a:p>
        </p:txBody>
      </p:sp>
      <p:sp>
        <p:nvSpPr>
          <p:cNvPr id="9" name="Content Placeholder 11">
            <a:extLst>
              <a:ext uri="{FF2B5EF4-FFF2-40B4-BE49-F238E27FC236}">
                <a16:creationId xmlns:a16="http://schemas.microsoft.com/office/drawing/2014/main" id="{DFB8996B-6745-3048-B955-CE6760DA0303}"/>
              </a:ext>
            </a:extLst>
          </p:cNvPr>
          <p:cNvSpPr>
            <a:spLocks noGrp="1"/>
          </p:cNvSpPr>
          <p:nvPr>
            <p:ph sz="quarter" idx="16"/>
          </p:nvPr>
        </p:nvSpPr>
        <p:spPr>
          <a:xfrm>
            <a:off x="628651" y="1539875"/>
            <a:ext cx="4741018" cy="4686300"/>
          </a:xfrm>
        </p:spPr>
        <p:txBody>
          <a:bodyPr>
            <a:normAutofit/>
          </a:bodyPr>
          <a:lstStyle>
            <a:lvl1pPr marL="0" indent="0">
              <a:buNone/>
              <a:defRPr sz="1600"/>
            </a:lvl1pPr>
          </a:lstStyle>
          <a:p>
            <a:pPr lvl="0"/>
            <a:r>
              <a:rPr lang="en-US"/>
              <a:t>Edit Master text styles</a:t>
            </a:r>
          </a:p>
        </p:txBody>
      </p:sp>
    </p:spTree>
    <p:extLst>
      <p:ext uri="{BB962C8B-B14F-4D97-AF65-F5344CB8AC3E}">
        <p14:creationId xmlns:p14="http://schemas.microsoft.com/office/powerpoint/2010/main" val="2513648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3">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1CD8DF-32CD-0942-B13B-FF2E02D6163B}" type="datetimeFigureOut">
              <a:rPr lang="en-US" smtClean="0"/>
              <a:t>4/1/2021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5144F6-0C2C-D04D-8184-207D780665F8}" type="slidenum">
              <a:rPr lang="en-US" smtClean="0"/>
              <a:t>‹#›</a:t>
            </a:fld>
            <a:endParaRPr lang="en-US"/>
          </a:p>
        </p:txBody>
      </p:sp>
      <p:sp>
        <p:nvSpPr>
          <p:cNvPr id="5" name="Title 4">
            <a:extLst>
              <a:ext uri="{FF2B5EF4-FFF2-40B4-BE49-F238E27FC236}">
                <a16:creationId xmlns:a16="http://schemas.microsoft.com/office/drawing/2014/main" id="{2342C119-F96F-9748-B743-54C5FD157CE4}"/>
              </a:ext>
            </a:extLst>
          </p:cNvPr>
          <p:cNvSpPr>
            <a:spLocks noGrp="1"/>
          </p:cNvSpPr>
          <p:nvPr>
            <p:ph type="title"/>
          </p:nvPr>
        </p:nvSpPr>
        <p:spPr/>
        <p:txBody>
          <a:bodyPr/>
          <a:lstStyle/>
          <a:p>
            <a:r>
              <a:rPr lang="en-US"/>
              <a:t>Click to edit Master title style</a:t>
            </a:r>
          </a:p>
        </p:txBody>
      </p:sp>
      <p:graphicFrame>
        <p:nvGraphicFramePr>
          <p:cNvPr id="7" name="Diagram 6">
            <a:extLst>
              <a:ext uri="{FF2B5EF4-FFF2-40B4-BE49-F238E27FC236}">
                <a16:creationId xmlns:a16="http://schemas.microsoft.com/office/drawing/2014/main" id="{2B26A8B4-28CA-3841-98A3-85D363D1D109}"/>
              </a:ext>
            </a:extLst>
          </p:cNvPr>
          <p:cNvGraphicFramePr/>
          <p:nvPr userDrawn="1">
            <p:extLst>
              <p:ext uri="{D42A27DB-BD31-4B8C-83A1-F6EECF244321}">
                <p14:modId xmlns:p14="http://schemas.microsoft.com/office/powerpoint/2010/main" val="2484830401"/>
              </p:ext>
            </p:extLst>
          </p:nvPr>
        </p:nvGraphicFramePr>
        <p:xfrm>
          <a:off x="628650" y="1497899"/>
          <a:ext cx="78867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1740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F4C56BC-9C24-2849-B228-B144F1032EBF}"/>
              </a:ext>
            </a:extLst>
          </p:cNvPr>
          <p:cNvSpPr/>
          <p:nvPr userDrawn="1"/>
        </p:nvSpPr>
        <p:spPr>
          <a:xfrm>
            <a:off x="0" y="6481417"/>
            <a:ext cx="9143999" cy="376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28650" y="365127"/>
            <a:ext cx="7886700" cy="945514"/>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4" name="Date Placeholder 3"/>
          <p:cNvSpPr>
            <a:spLocks noGrp="1"/>
          </p:cNvSpPr>
          <p:nvPr>
            <p:ph type="dt" sz="half" idx="2"/>
          </p:nvPr>
        </p:nvSpPr>
        <p:spPr>
          <a:xfrm>
            <a:off x="7551419" y="6481416"/>
            <a:ext cx="880111" cy="376584"/>
          </a:xfrm>
          <a:prstGeom prst="rect">
            <a:avLst/>
          </a:prstGeom>
          <a:effectLst/>
        </p:spPr>
        <p:txBody>
          <a:bodyPr vert="horz" lIns="91440" tIns="45720" rIns="91440" bIns="45720" rtlCol="0" anchor="ctr"/>
          <a:lstStyle>
            <a:lvl1pPr algn="l">
              <a:defRPr lang="en-US" sz="900" smtClean="0">
                <a:solidFill>
                  <a:schemeClr val="bg1"/>
                </a:solidFill>
                <a:latin typeface="+mn-lt"/>
              </a:defRPr>
            </a:lvl1pPr>
          </a:lstStyle>
          <a:p>
            <a:fld id="{0C1CD8DF-32CD-0942-B13B-FF2E02D6163B}" type="datetimeFigureOut">
              <a:rPr lang="en-US" smtClean="0"/>
              <a:pPr/>
              <a:t>4/1/2021</a:t>
            </a:fld>
            <a:endParaRPr lang="en-US" dirty="0"/>
          </a:p>
        </p:txBody>
      </p:sp>
      <p:sp>
        <p:nvSpPr>
          <p:cNvPr id="5" name="Footer Placeholder 4"/>
          <p:cNvSpPr>
            <a:spLocks noGrp="1"/>
          </p:cNvSpPr>
          <p:nvPr>
            <p:ph type="ftr" sz="quarter" idx="3"/>
          </p:nvPr>
        </p:nvSpPr>
        <p:spPr>
          <a:xfrm>
            <a:off x="1075954" y="6481416"/>
            <a:ext cx="6307824" cy="376584"/>
          </a:xfrm>
          <a:prstGeom prst="rect">
            <a:avLst/>
          </a:prstGeom>
          <a:effectLst/>
        </p:spPr>
        <p:txBody>
          <a:bodyPr vert="horz" lIns="91440" tIns="45720" rIns="91440" bIns="45720" rtlCol="0" anchor="ctr"/>
          <a:lstStyle>
            <a:lvl1pPr algn="l">
              <a:defRPr lang="en-US" sz="900" dirty="0">
                <a:solidFill>
                  <a:schemeClr val="bg1"/>
                </a:solidFill>
                <a:latin typeface="+mj-lt"/>
              </a:defRPr>
            </a:lvl1pPr>
          </a:lstStyle>
          <a:p>
            <a:endParaRPr lang="en-US" dirty="0"/>
          </a:p>
        </p:txBody>
      </p:sp>
      <p:sp>
        <p:nvSpPr>
          <p:cNvPr id="6" name="Slide Number Placeholder 5"/>
          <p:cNvSpPr>
            <a:spLocks noGrp="1"/>
          </p:cNvSpPr>
          <p:nvPr>
            <p:ph type="sldNum" sz="quarter" idx="4"/>
          </p:nvPr>
        </p:nvSpPr>
        <p:spPr>
          <a:xfrm>
            <a:off x="8515350" y="6481416"/>
            <a:ext cx="544830" cy="376584"/>
          </a:xfrm>
          <a:prstGeom prst="rect">
            <a:avLst/>
          </a:prstGeom>
          <a:effectLst/>
        </p:spPr>
        <p:txBody>
          <a:bodyPr vert="horz" lIns="91440" tIns="45720" rIns="91440" bIns="45720" rtlCol="0" anchor="ctr"/>
          <a:lstStyle>
            <a:lvl1pPr algn="r">
              <a:defRPr lang="en-US" sz="900" smtClean="0">
                <a:solidFill>
                  <a:schemeClr val="bg1"/>
                </a:solidFill>
                <a:latin typeface="+mj-lt"/>
              </a:defRPr>
            </a:lvl1pPr>
          </a:lstStyle>
          <a:p>
            <a:fld id="{A35144F6-0C2C-D04D-8184-207D780665F8}" type="slidenum">
              <a:rPr lang="en-US" smtClean="0"/>
              <a:pPr/>
              <a:t>‹#›</a:t>
            </a:fld>
            <a:endParaRPr lang="en-US" dirty="0"/>
          </a:p>
        </p:txBody>
      </p:sp>
      <p:sp>
        <p:nvSpPr>
          <p:cNvPr id="9" name="Text Placeholder 2">
            <a:extLst>
              <a:ext uri="{FF2B5EF4-FFF2-40B4-BE49-F238E27FC236}">
                <a16:creationId xmlns:a16="http://schemas.microsoft.com/office/drawing/2014/main" id="{A88CC0F1-332A-6340-9D96-5ADDFAB1591C}"/>
              </a:ext>
            </a:extLst>
          </p:cNvPr>
          <p:cNvSpPr>
            <a:spLocks noGrp="1"/>
          </p:cNvSpPr>
          <p:nvPr>
            <p:ph type="body" idx="1"/>
          </p:nvPr>
        </p:nvSpPr>
        <p:spPr>
          <a:xfrm>
            <a:off x="628650" y="1524000"/>
            <a:ext cx="7886700" cy="4652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A8CF9CDD-E5BE-564C-BA58-BF1901FD2287}"/>
              </a:ext>
            </a:extLst>
          </p:cNvPr>
          <p:cNvPicPr>
            <a:picLocks noChangeAspect="1"/>
          </p:cNvPicPr>
          <p:nvPr userDrawn="1"/>
        </p:nvPicPr>
        <p:blipFill>
          <a:blip r:embed="rId22"/>
          <a:stretch>
            <a:fillRect/>
          </a:stretch>
        </p:blipFill>
        <p:spPr>
          <a:xfrm>
            <a:off x="-1" y="6481416"/>
            <a:ext cx="1075955" cy="376584"/>
          </a:xfrm>
          <a:prstGeom prst="rect">
            <a:avLst/>
          </a:prstGeom>
        </p:spPr>
      </p:pic>
    </p:spTree>
    <p:extLst>
      <p:ext uri="{BB962C8B-B14F-4D97-AF65-F5344CB8AC3E}">
        <p14:creationId xmlns:p14="http://schemas.microsoft.com/office/powerpoint/2010/main" val="2466890407"/>
      </p:ext>
    </p:extLst>
  </p:cSld>
  <p:clrMap bg1="lt1" tx1="dk1" bg2="lt2" tx2="dk2" accent1="accent1" accent2="accent2" accent3="accent3" accent4="accent4" accent5="accent5" accent6="accent6" hlink="hlink" folHlink="folHlink"/>
  <p:sldLayoutIdLst>
    <p:sldLayoutId id="2147483721" r:id="rId1"/>
    <p:sldLayoutId id="2147483672" r:id="rId2"/>
    <p:sldLayoutId id="2147483715" r:id="rId3"/>
    <p:sldLayoutId id="2147483719" r:id="rId4"/>
    <p:sldLayoutId id="2147483720" r:id="rId5"/>
    <p:sldLayoutId id="2147483717" r:id="rId6"/>
    <p:sldLayoutId id="2147483716" r:id="rId7"/>
    <p:sldLayoutId id="2147483718" r:id="rId8"/>
    <p:sldLayoutId id="2147483714" r:id="rId9"/>
    <p:sldLayoutId id="2147483703" r:id="rId10"/>
    <p:sldLayoutId id="2147483704" r:id="rId11"/>
    <p:sldLayoutId id="2147483705" r:id="rId12"/>
    <p:sldLayoutId id="2147483706" r:id="rId13"/>
    <p:sldLayoutId id="2147483707" r:id="rId14"/>
    <p:sldLayoutId id="2147483708" r:id="rId15"/>
    <p:sldLayoutId id="2147483712" r:id="rId16"/>
    <p:sldLayoutId id="2147483709" r:id="rId17"/>
    <p:sldLayoutId id="2147483711" r:id="rId18"/>
    <p:sldLayoutId id="2147483710" r:id="rId19"/>
    <p:sldLayoutId id="2147483722" r:id="rId20"/>
  </p:sldLayoutIdLst>
  <p:txStyles>
    <p:titleStyle>
      <a:lvl1pPr algn="l" defTabSz="914400" rtl="0" eaLnBrk="1" latinLnBrk="0" hangingPunct="1">
        <a:lnSpc>
          <a:spcPct val="90000"/>
        </a:lnSpc>
        <a:spcBef>
          <a:spcPct val="0"/>
        </a:spcBef>
        <a:buNone/>
        <a:defRPr sz="4000" b="1" i="0" kern="1200" baseline="0">
          <a:solidFill>
            <a:schemeClr val="accent1"/>
          </a:solidFill>
          <a:latin typeface="Graphein Pro Light" panose="020B0402020204020204" pitchFamily="34" charset="77"/>
          <a:ea typeface="+mj-ea"/>
          <a:cs typeface="Graphein Pro Light" panose="020B0402020204020204" pitchFamily="34" charset="77"/>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Graphein Pro Book" panose="020B0602020204020204" pitchFamily="34" charset="77"/>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Graphein Pro Book" panose="020B0602020204020204" pitchFamily="34" charset="77"/>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Graphein Pro Book" panose="020B0602020204020204" pitchFamily="34" charset="77"/>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Graphein Pro Book" panose="020B0602020204020204" pitchFamily="34" charset="77"/>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Graphein Pro Book" panose="020B0602020204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jzjMPmj7DjAhXhjlQKHbgSDR4QjRx6BAgBEAU&amp;url=https://sf.streetsblog.org/2011/03/10/church-and-duboce-project-to-revamp-major-transit-and-bike-corridor/&amp;psig=AOvVaw1lhvGKGyNmoknO1p2QMGxd&amp;ust=1563046156529804" TargetMode="External"/><Relationship Id="rId2" Type="http://schemas.openxmlformats.org/officeDocument/2006/relationships/notesSlide" Target="../notesSlides/notesSlide12.xml"/><Relationship Id="rId1" Type="http://schemas.openxmlformats.org/officeDocument/2006/relationships/slideLayout" Target="../slideLayouts/slideLayout20.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0.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image" Target="../media/image27.jpeg"/><Relationship Id="rId5" Type="http://schemas.openxmlformats.org/officeDocument/2006/relationships/image" Target="../media/image26.jpe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5.xml"/><Relationship Id="rId1" Type="http://schemas.openxmlformats.org/officeDocument/2006/relationships/slideLayout" Target="../slideLayouts/slideLayout20.xml"/><Relationship Id="rId4" Type="http://schemas.openxmlformats.org/officeDocument/2006/relationships/image" Target="../media/image41.jpg"/></Relationships>
</file>

<file path=ppt/slides/_rels/slide26.xml.rels><?xml version="1.0" encoding="UTF-8" standalone="yes"?>
<Relationships xmlns="http://schemas.openxmlformats.org/package/2006/relationships"><Relationship Id="rId3" Type="http://schemas.openxmlformats.org/officeDocument/2006/relationships/hyperlink" Target="mailto:Annette.Williams@sfmta.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87A97-9D69-674D-BF05-6E62158990BE}"/>
              </a:ext>
            </a:extLst>
          </p:cNvPr>
          <p:cNvSpPr>
            <a:spLocks noGrp="1"/>
          </p:cNvSpPr>
          <p:nvPr>
            <p:ph type="ctrTitle"/>
          </p:nvPr>
        </p:nvSpPr>
        <p:spPr>
          <a:xfrm>
            <a:off x="628649" y="2543583"/>
            <a:ext cx="8162925" cy="2497405"/>
          </a:xfrm>
        </p:spPr>
        <p:txBody>
          <a:bodyPr>
            <a:normAutofit fontScale="90000"/>
          </a:bodyPr>
          <a:lstStyle/>
          <a:p>
            <a:pPr>
              <a:lnSpc>
                <a:spcPct val="100000"/>
              </a:lnSpc>
            </a:pPr>
            <a:r>
              <a:rPr lang="en-US" dirty="0"/>
              <a:t>Transportation Access Matters!</a:t>
            </a:r>
            <a:br>
              <a:rPr lang="en-US" dirty="0"/>
            </a:br>
            <a:r>
              <a:rPr lang="en-US" sz="3600" dirty="0"/>
              <a:t>Past, Present, Future</a:t>
            </a:r>
            <a:br>
              <a:rPr lang="en-US" dirty="0"/>
            </a:br>
            <a:br>
              <a:rPr lang="en-US" sz="2200" dirty="0"/>
            </a:br>
            <a:r>
              <a:rPr lang="en-US" sz="2200" dirty="0"/>
              <a:t>TRACS Keynote Address,</a:t>
            </a:r>
            <a:br>
              <a:rPr lang="en-US" sz="2200" dirty="0"/>
            </a:br>
            <a:r>
              <a:rPr lang="en-US" sz="2200" dirty="0"/>
              <a:t>October 7, 2019</a:t>
            </a:r>
            <a:br>
              <a:rPr lang="en-US" dirty="0"/>
            </a:br>
            <a:endParaRPr lang="en-US" dirty="0"/>
          </a:p>
        </p:txBody>
      </p:sp>
      <p:sp>
        <p:nvSpPr>
          <p:cNvPr id="3" name="Subtitle 2">
            <a:extLst>
              <a:ext uri="{FF2B5EF4-FFF2-40B4-BE49-F238E27FC236}">
                <a16:creationId xmlns:a16="http://schemas.microsoft.com/office/drawing/2014/main" id="{67646E3B-2AD9-0A4D-980D-095CB51EC7BC}"/>
              </a:ext>
            </a:extLst>
          </p:cNvPr>
          <p:cNvSpPr>
            <a:spLocks noGrp="1"/>
          </p:cNvSpPr>
          <p:nvPr>
            <p:ph type="subTitle" idx="1"/>
          </p:nvPr>
        </p:nvSpPr>
        <p:spPr>
          <a:xfrm>
            <a:off x="628650" y="5040989"/>
            <a:ext cx="7772400" cy="1297492"/>
          </a:xfrm>
        </p:spPr>
        <p:txBody>
          <a:bodyPr/>
          <a:lstStyle/>
          <a:p>
            <a:r>
              <a:rPr lang="en-US" dirty="0"/>
              <a:t>Annette Williams</a:t>
            </a:r>
          </a:p>
          <a:p>
            <a:r>
              <a:rPr lang="en-US" dirty="0"/>
              <a:t>Manager, SFMTA Accessible Services</a:t>
            </a:r>
          </a:p>
        </p:txBody>
      </p:sp>
    </p:spTree>
    <p:extLst>
      <p:ext uri="{BB962C8B-B14F-4D97-AF65-F5344CB8AC3E}">
        <p14:creationId xmlns:p14="http://schemas.microsoft.com/office/powerpoint/2010/main" val="1661547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44E20-EEB8-4528-9791-757936E3E1FF}"/>
              </a:ext>
            </a:extLst>
          </p:cNvPr>
          <p:cNvSpPr>
            <a:spLocks noGrp="1"/>
          </p:cNvSpPr>
          <p:nvPr>
            <p:ph type="title"/>
          </p:nvPr>
        </p:nvSpPr>
        <p:spPr/>
        <p:txBody>
          <a:bodyPr/>
          <a:lstStyle/>
          <a:p>
            <a:r>
              <a:rPr lang="en-US" dirty="0"/>
              <a:t>Geometry: Interventions</a:t>
            </a:r>
          </a:p>
        </p:txBody>
      </p:sp>
      <p:sp>
        <p:nvSpPr>
          <p:cNvPr id="4" name="Content Placeholder 2">
            <a:extLst>
              <a:ext uri="{FF2B5EF4-FFF2-40B4-BE49-F238E27FC236}">
                <a16:creationId xmlns:a16="http://schemas.microsoft.com/office/drawing/2014/main" id="{32EDC32F-B40D-4159-AEE3-B56E43A7A48D}"/>
              </a:ext>
            </a:extLst>
          </p:cNvPr>
          <p:cNvSpPr txBox="1">
            <a:spLocks/>
          </p:cNvSpPr>
          <p:nvPr/>
        </p:nvSpPr>
        <p:spPr>
          <a:xfrm>
            <a:off x="628650" y="1219930"/>
            <a:ext cx="7886700" cy="441813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Graphein Pro Book" panose="020B0602020204020204" pitchFamily="34" charset="77"/>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Graphein Pro Book" panose="020B0602020204020204" pitchFamily="34" charset="77"/>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Graphein Pro Book" panose="020B0602020204020204" pitchFamily="34" charset="77"/>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Graphein Pro Book" panose="020B0602020204020204" pitchFamily="34" charset="77"/>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Graphein Pro Book" panose="020B0602020204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t>You also need interventions </a:t>
            </a:r>
          </a:p>
          <a:p>
            <a:pPr marL="0" indent="0" algn="ctr">
              <a:buNone/>
            </a:pPr>
            <a:r>
              <a:rPr lang="en-US" sz="3200" dirty="0"/>
              <a:t>beyond feet and inches.</a:t>
            </a:r>
          </a:p>
        </p:txBody>
      </p:sp>
      <p:pic>
        <p:nvPicPr>
          <p:cNvPr id="2050" name="Picture 2" descr="(Image: Kurt, smiling, sits in a recumbent foot-pedal bike, holding the bike’s handlebars.)">
            <a:extLst>
              <a:ext uri="{FF2B5EF4-FFF2-40B4-BE49-F238E27FC236}">
                <a16:creationId xmlns:a16="http://schemas.microsoft.com/office/drawing/2014/main" id="{8B87D8D6-DB23-43BF-BFE7-4249B8AB5E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572" r="9682"/>
          <a:stretch/>
        </p:blipFill>
        <p:spPr bwMode="auto">
          <a:xfrm>
            <a:off x="77038" y="2986778"/>
            <a:ext cx="3695125" cy="34335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utomated stop announcement board with visual and audio updates">
            <a:extLst>
              <a:ext uri="{FF2B5EF4-FFF2-40B4-BE49-F238E27FC236}">
                <a16:creationId xmlns:a16="http://schemas.microsoft.com/office/drawing/2014/main" id="{239005C9-31C7-4E1F-A5AD-53C7C31D05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3113" y="2986777"/>
            <a:ext cx="2823244" cy="14116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A wheelchair user rolling himself into the back of a small yellow car.">
            <a:extLst>
              <a:ext uri="{FF2B5EF4-FFF2-40B4-BE49-F238E27FC236}">
                <a16:creationId xmlns:a16="http://schemas.microsoft.com/office/drawing/2014/main" id="{3BBF88AC-9F10-41DB-B657-F7BD7350F6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3113" y="4299237"/>
            <a:ext cx="2823244" cy="21174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Muni station elevator">
            <a:extLst>
              <a:ext uri="{FF2B5EF4-FFF2-40B4-BE49-F238E27FC236}">
                <a16:creationId xmlns:a16="http://schemas.microsoft.com/office/drawing/2014/main" id="{729FD0FC-3AFF-4A3D-832D-FBB2AF2F1B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8860" y="2986778"/>
            <a:ext cx="2575140" cy="3433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968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2532C-D379-4AED-BCE5-040641554A15}"/>
              </a:ext>
            </a:extLst>
          </p:cNvPr>
          <p:cNvSpPr>
            <a:spLocks noGrp="1"/>
          </p:cNvSpPr>
          <p:nvPr>
            <p:ph type="ctrTitle"/>
          </p:nvPr>
        </p:nvSpPr>
        <p:spPr/>
        <p:txBody>
          <a:bodyPr>
            <a:normAutofit/>
          </a:bodyPr>
          <a:lstStyle/>
          <a:p>
            <a:r>
              <a:rPr lang="en-US" sz="5400" dirty="0"/>
              <a:t>Intersections</a:t>
            </a:r>
          </a:p>
        </p:txBody>
      </p:sp>
    </p:spTree>
    <p:extLst>
      <p:ext uri="{BB962C8B-B14F-4D97-AF65-F5344CB8AC3E}">
        <p14:creationId xmlns:p14="http://schemas.microsoft.com/office/powerpoint/2010/main" val="4178262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740D96-AF19-43E8-84E3-6F340BA22D27}"/>
              </a:ext>
            </a:extLst>
          </p:cNvPr>
          <p:cNvSpPr>
            <a:spLocks noGrp="1"/>
          </p:cNvSpPr>
          <p:nvPr>
            <p:ph type="title"/>
          </p:nvPr>
        </p:nvSpPr>
        <p:spPr>
          <a:xfrm>
            <a:off x="476250" y="421054"/>
            <a:ext cx="7886700" cy="945514"/>
          </a:xfrm>
        </p:spPr>
        <p:txBody>
          <a:bodyPr/>
          <a:lstStyle/>
          <a:p>
            <a:r>
              <a:rPr lang="en-US" dirty="0"/>
              <a:t>The Curb Cut Effect</a:t>
            </a:r>
          </a:p>
        </p:txBody>
      </p:sp>
      <p:sp>
        <p:nvSpPr>
          <p:cNvPr id="6" name="Content Placeholder 5">
            <a:extLst>
              <a:ext uri="{FF2B5EF4-FFF2-40B4-BE49-F238E27FC236}">
                <a16:creationId xmlns:a16="http://schemas.microsoft.com/office/drawing/2014/main" id="{5871BA6C-63B9-4BF4-A231-5C7496DA2B48}"/>
              </a:ext>
            </a:extLst>
          </p:cNvPr>
          <p:cNvSpPr>
            <a:spLocks noGrp="1"/>
          </p:cNvSpPr>
          <p:nvPr>
            <p:ph idx="1"/>
          </p:nvPr>
        </p:nvSpPr>
        <p:spPr>
          <a:xfrm>
            <a:off x="628650" y="4179470"/>
            <a:ext cx="7886700" cy="2121074"/>
          </a:xfrm>
        </p:spPr>
        <p:txBody>
          <a:bodyPr>
            <a:normAutofit lnSpcReduction="10000"/>
          </a:bodyPr>
          <a:lstStyle/>
          <a:p>
            <a:pPr>
              <a:spcAft>
                <a:spcPts val="1200"/>
              </a:spcAft>
            </a:pPr>
            <a:r>
              <a:rPr lang="en-US" dirty="0"/>
              <a:t>Technology designed for people with disabilities can help everyone.</a:t>
            </a:r>
          </a:p>
          <a:p>
            <a:pPr>
              <a:spcAft>
                <a:spcPts val="1200"/>
              </a:spcAft>
            </a:pPr>
            <a:r>
              <a:rPr lang="en-US" dirty="0"/>
              <a:t>When assistive technology is installed often enough, it becomes the norm.</a:t>
            </a:r>
          </a:p>
          <a:p>
            <a:endParaRPr lang="en-US" dirty="0"/>
          </a:p>
          <a:p>
            <a:endParaRPr lang="en-US" dirty="0"/>
          </a:p>
        </p:txBody>
      </p:sp>
      <p:pic>
        <p:nvPicPr>
          <p:cNvPr id="1026" name="Picture 2" descr="A mother and her child walk while pushing a baby in a stroller. They use the sloped curb cut to gently roll the stroller onto the crosswalk.">
            <a:hlinkClick r:id="rId3"/>
            <a:extLst>
              <a:ext uri="{FF2B5EF4-FFF2-40B4-BE49-F238E27FC236}">
                <a16:creationId xmlns:a16="http://schemas.microsoft.com/office/drawing/2014/main" id="{59C46FAA-75E3-4BA7-A33D-511B1A0838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0" y="1124957"/>
            <a:ext cx="4344179" cy="288604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udible pedestrian signal in san francisco, a button with sign text: Accessible message only.">
            <a:extLst>
              <a:ext uri="{FF2B5EF4-FFF2-40B4-BE49-F238E27FC236}">
                <a16:creationId xmlns:a16="http://schemas.microsoft.com/office/drawing/2014/main" id="{268DD087-CF35-41D0-BA0B-D7B2A99AAE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0192" y="1222442"/>
            <a:ext cx="3607558" cy="2886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184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336D6-A9D8-450A-B869-7D5F0D0DCA26}"/>
              </a:ext>
            </a:extLst>
          </p:cNvPr>
          <p:cNvSpPr>
            <a:spLocks noGrp="1"/>
          </p:cNvSpPr>
          <p:nvPr>
            <p:ph type="title"/>
          </p:nvPr>
        </p:nvSpPr>
        <p:spPr/>
        <p:txBody>
          <a:bodyPr/>
          <a:lstStyle/>
          <a:p>
            <a:r>
              <a:rPr lang="en-US" dirty="0"/>
              <a:t>Universal Design</a:t>
            </a:r>
          </a:p>
        </p:txBody>
      </p:sp>
      <p:sp>
        <p:nvSpPr>
          <p:cNvPr id="3" name="Content Placeholder 2">
            <a:extLst>
              <a:ext uri="{FF2B5EF4-FFF2-40B4-BE49-F238E27FC236}">
                <a16:creationId xmlns:a16="http://schemas.microsoft.com/office/drawing/2014/main" id="{8256CF4A-F968-43EC-A0ED-AE860F07CAFF}"/>
              </a:ext>
            </a:extLst>
          </p:cNvPr>
          <p:cNvSpPr>
            <a:spLocks noGrp="1"/>
          </p:cNvSpPr>
          <p:nvPr>
            <p:ph idx="1"/>
          </p:nvPr>
        </p:nvSpPr>
        <p:spPr/>
        <p:txBody>
          <a:bodyPr>
            <a:normAutofit/>
          </a:bodyPr>
          <a:lstStyle/>
          <a:p>
            <a:pPr marL="0" indent="0">
              <a:spcAft>
                <a:spcPts val="1200"/>
              </a:spcAft>
              <a:buNone/>
            </a:pPr>
            <a:r>
              <a:rPr lang="en-US" sz="3600" dirty="0"/>
              <a:t>“The design of products and environments to be usable by all people, </a:t>
            </a:r>
          </a:p>
          <a:p>
            <a:pPr marL="0" indent="0">
              <a:spcAft>
                <a:spcPts val="1200"/>
              </a:spcAft>
              <a:buNone/>
            </a:pPr>
            <a:r>
              <a:rPr lang="en-US" sz="3600" dirty="0"/>
              <a:t>to the greatest extent possible,</a:t>
            </a:r>
          </a:p>
          <a:p>
            <a:pPr marL="0" indent="0">
              <a:spcAft>
                <a:spcPts val="1200"/>
              </a:spcAft>
              <a:buNone/>
            </a:pPr>
            <a:r>
              <a:rPr lang="en-US" sz="3600" dirty="0"/>
              <a:t> without the need for adaptation or specialized design” </a:t>
            </a:r>
          </a:p>
          <a:p>
            <a:pPr marL="0" indent="0">
              <a:buNone/>
            </a:pPr>
            <a:r>
              <a:rPr lang="en-US" sz="2400" dirty="0"/>
              <a:t>– Ron Mace, Founder of Universal Design Center at UNC</a:t>
            </a:r>
          </a:p>
        </p:txBody>
      </p:sp>
    </p:spTree>
    <p:extLst>
      <p:ext uri="{BB962C8B-B14F-4D97-AF65-F5344CB8AC3E}">
        <p14:creationId xmlns:p14="http://schemas.microsoft.com/office/powerpoint/2010/main" val="3929508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43752-A80E-40F8-AECD-F0B490A3112D}"/>
              </a:ext>
            </a:extLst>
          </p:cNvPr>
          <p:cNvSpPr>
            <a:spLocks noGrp="1"/>
          </p:cNvSpPr>
          <p:nvPr>
            <p:ph type="title"/>
          </p:nvPr>
        </p:nvSpPr>
        <p:spPr/>
        <p:txBody>
          <a:bodyPr/>
          <a:lstStyle/>
          <a:p>
            <a:r>
              <a:rPr lang="en-US" dirty="0"/>
              <a:t>7 Principles of Universal Design</a:t>
            </a:r>
          </a:p>
        </p:txBody>
      </p:sp>
      <p:sp>
        <p:nvSpPr>
          <p:cNvPr id="3" name="Content Placeholder 2">
            <a:extLst>
              <a:ext uri="{FF2B5EF4-FFF2-40B4-BE49-F238E27FC236}">
                <a16:creationId xmlns:a16="http://schemas.microsoft.com/office/drawing/2014/main" id="{E44CC1C2-6C8F-482E-9209-EBDFD5243E82}"/>
              </a:ext>
            </a:extLst>
          </p:cNvPr>
          <p:cNvSpPr>
            <a:spLocks noGrp="1"/>
          </p:cNvSpPr>
          <p:nvPr>
            <p:ph idx="1"/>
          </p:nvPr>
        </p:nvSpPr>
        <p:spPr>
          <a:xfrm>
            <a:off x="628650" y="1524000"/>
            <a:ext cx="7886700" cy="4652963"/>
          </a:xfrm>
        </p:spPr>
        <p:txBody>
          <a:bodyPr/>
          <a:lstStyle/>
          <a:p>
            <a:pPr marL="457200" indent="-457200">
              <a:buFont typeface="+mj-lt"/>
              <a:buAutoNum type="arabicPeriod"/>
            </a:pPr>
            <a:r>
              <a:rPr lang="en-US" sz="3200" dirty="0"/>
              <a:t>Equitable Use</a:t>
            </a:r>
          </a:p>
          <a:p>
            <a:pPr marL="457200" indent="-457200">
              <a:buFont typeface="+mj-lt"/>
              <a:buAutoNum type="arabicPeriod"/>
            </a:pPr>
            <a:r>
              <a:rPr lang="en-US" sz="3200" dirty="0"/>
              <a:t>Flexibility in Use</a:t>
            </a:r>
          </a:p>
          <a:p>
            <a:pPr marL="457200" indent="-457200">
              <a:buFont typeface="+mj-lt"/>
              <a:buAutoNum type="arabicPeriod"/>
            </a:pPr>
            <a:r>
              <a:rPr lang="en-US" sz="3200" dirty="0"/>
              <a:t>Simple and Intuitive Use</a:t>
            </a:r>
          </a:p>
          <a:p>
            <a:pPr marL="457200" indent="-457200">
              <a:buFont typeface="+mj-lt"/>
              <a:buAutoNum type="arabicPeriod"/>
            </a:pPr>
            <a:r>
              <a:rPr lang="en-US" sz="3200" dirty="0"/>
              <a:t>Perceptible Information</a:t>
            </a:r>
          </a:p>
          <a:p>
            <a:pPr marL="457200" indent="-457200">
              <a:buFont typeface="+mj-lt"/>
              <a:buAutoNum type="arabicPeriod"/>
            </a:pPr>
            <a:r>
              <a:rPr lang="en-US" sz="3200" dirty="0"/>
              <a:t>Tolerance for Error</a:t>
            </a:r>
          </a:p>
          <a:p>
            <a:pPr marL="457200" indent="-457200">
              <a:buFont typeface="+mj-lt"/>
              <a:buAutoNum type="arabicPeriod"/>
            </a:pPr>
            <a:r>
              <a:rPr lang="en-US" sz="3200" dirty="0"/>
              <a:t>Low Physical Effort</a:t>
            </a:r>
          </a:p>
          <a:p>
            <a:pPr marL="457200" indent="-457200">
              <a:buFont typeface="+mj-lt"/>
              <a:buAutoNum type="arabicPeriod"/>
            </a:pPr>
            <a:r>
              <a:rPr lang="en-US" sz="3200" dirty="0"/>
              <a:t>Size and Space for Approach and Use</a:t>
            </a:r>
          </a:p>
          <a:p>
            <a:endParaRPr lang="en-US" dirty="0"/>
          </a:p>
        </p:txBody>
      </p:sp>
      <p:sp>
        <p:nvSpPr>
          <p:cNvPr id="4" name="Rectangle 3">
            <a:extLst>
              <a:ext uri="{FF2B5EF4-FFF2-40B4-BE49-F238E27FC236}">
                <a16:creationId xmlns:a16="http://schemas.microsoft.com/office/drawing/2014/main" id="{62A82EFD-782F-4A93-873F-477CB10511DA}"/>
              </a:ext>
            </a:extLst>
          </p:cNvPr>
          <p:cNvSpPr/>
          <p:nvPr/>
        </p:nvSpPr>
        <p:spPr>
          <a:xfrm>
            <a:off x="5463556" y="6123541"/>
            <a:ext cx="3703258" cy="369332"/>
          </a:xfrm>
          <a:prstGeom prst="rect">
            <a:avLst/>
          </a:prstGeom>
        </p:spPr>
        <p:txBody>
          <a:bodyPr wrap="none">
            <a:spAutoFit/>
          </a:bodyPr>
          <a:lstStyle/>
          <a:p>
            <a:pPr lvl="0"/>
            <a:r>
              <a:rPr lang="en-US" dirty="0"/>
              <a:t>(Center for Universal Design, 2000)</a:t>
            </a:r>
          </a:p>
        </p:txBody>
      </p:sp>
    </p:spTree>
    <p:extLst>
      <p:ext uri="{BB962C8B-B14F-4D97-AF65-F5344CB8AC3E}">
        <p14:creationId xmlns:p14="http://schemas.microsoft.com/office/powerpoint/2010/main" val="491680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32CCC-3E4D-4110-BD21-F17FCF71215B}"/>
              </a:ext>
            </a:extLst>
          </p:cNvPr>
          <p:cNvSpPr>
            <a:spLocks noGrp="1"/>
          </p:cNvSpPr>
          <p:nvPr>
            <p:ph type="title"/>
          </p:nvPr>
        </p:nvSpPr>
        <p:spPr/>
        <p:txBody>
          <a:bodyPr>
            <a:normAutofit fontScale="90000"/>
          </a:bodyPr>
          <a:lstStyle/>
          <a:p>
            <a:r>
              <a:rPr lang="en-US" dirty="0"/>
              <a:t>People with Disabilities are Vulnerable in Multiple Ways</a:t>
            </a:r>
          </a:p>
        </p:txBody>
      </p:sp>
      <p:sp>
        <p:nvSpPr>
          <p:cNvPr id="3" name="Content Placeholder 2">
            <a:extLst>
              <a:ext uri="{FF2B5EF4-FFF2-40B4-BE49-F238E27FC236}">
                <a16:creationId xmlns:a16="http://schemas.microsoft.com/office/drawing/2014/main" id="{649971AA-0D9A-482E-8F05-D19A3B56E2D8}"/>
              </a:ext>
            </a:extLst>
          </p:cNvPr>
          <p:cNvSpPr>
            <a:spLocks noGrp="1"/>
          </p:cNvSpPr>
          <p:nvPr>
            <p:ph idx="1"/>
          </p:nvPr>
        </p:nvSpPr>
        <p:spPr>
          <a:xfrm>
            <a:off x="628650" y="1524000"/>
            <a:ext cx="7886700" cy="4652963"/>
          </a:xfrm>
        </p:spPr>
        <p:txBody>
          <a:bodyPr>
            <a:normAutofit/>
          </a:bodyPr>
          <a:lstStyle/>
          <a:p>
            <a:pPr marL="0" indent="0">
              <a:spcAft>
                <a:spcPts val="1200"/>
              </a:spcAft>
              <a:buNone/>
            </a:pPr>
            <a:r>
              <a:rPr lang="en-US" dirty="0"/>
              <a:t>People with disabilities in San Francisco…</a:t>
            </a:r>
          </a:p>
          <a:p>
            <a:pPr lvl="1">
              <a:spcAft>
                <a:spcPts val="1200"/>
              </a:spcAft>
            </a:pPr>
            <a:r>
              <a:rPr lang="en-US" dirty="0"/>
              <a:t>Are more likely to not be working/unemployed</a:t>
            </a:r>
          </a:p>
          <a:p>
            <a:pPr lvl="1">
              <a:spcAft>
                <a:spcPts val="1200"/>
              </a:spcAft>
            </a:pPr>
            <a:r>
              <a:rPr lang="en-US" dirty="0"/>
              <a:t>Almost 50% earn less than $25,000/year</a:t>
            </a:r>
          </a:p>
          <a:p>
            <a:pPr lvl="1">
              <a:spcAft>
                <a:spcPts val="1200"/>
              </a:spcAft>
            </a:pPr>
            <a:r>
              <a:rPr lang="en-US" dirty="0"/>
              <a:t>35% take public transit </a:t>
            </a:r>
          </a:p>
          <a:p>
            <a:pPr lvl="2">
              <a:spcAft>
                <a:spcPts val="1200"/>
              </a:spcAft>
            </a:pPr>
            <a:r>
              <a:rPr lang="en-US" dirty="0"/>
              <a:t>Similar to the able-bodied population</a:t>
            </a:r>
          </a:p>
          <a:p>
            <a:pPr lvl="1">
              <a:spcAft>
                <a:spcPts val="1200"/>
              </a:spcAft>
            </a:pPr>
            <a:r>
              <a:rPr lang="en-US" dirty="0"/>
              <a:t>Over 1/5 of people who identified as Black/African-American identified as having a disability</a:t>
            </a:r>
          </a:p>
          <a:p>
            <a:pPr lvl="2">
              <a:spcAft>
                <a:spcPts val="1200"/>
              </a:spcAft>
            </a:pPr>
            <a:r>
              <a:rPr lang="en-US" dirty="0"/>
              <a:t>Twice the rate of other racial groups, includes all ages</a:t>
            </a:r>
          </a:p>
        </p:txBody>
      </p:sp>
      <p:sp>
        <p:nvSpPr>
          <p:cNvPr id="5" name="TextBox 4">
            <a:extLst>
              <a:ext uri="{FF2B5EF4-FFF2-40B4-BE49-F238E27FC236}">
                <a16:creationId xmlns:a16="http://schemas.microsoft.com/office/drawing/2014/main" id="{0FEF2355-CDFF-4BF2-BB1F-5B6C98926513}"/>
              </a:ext>
            </a:extLst>
          </p:cNvPr>
          <p:cNvSpPr txBox="1"/>
          <p:nvPr/>
        </p:nvSpPr>
        <p:spPr>
          <a:xfrm>
            <a:off x="382137" y="6176963"/>
            <a:ext cx="8133213" cy="276999"/>
          </a:xfrm>
          <a:prstGeom prst="rect">
            <a:avLst/>
          </a:prstGeom>
          <a:noFill/>
        </p:spPr>
        <p:txBody>
          <a:bodyPr wrap="square" rtlCol="0">
            <a:spAutoFit/>
          </a:bodyPr>
          <a:lstStyle/>
          <a:p>
            <a:r>
              <a:rPr lang="en-US" sz="1200" dirty="0"/>
              <a:t>(Source: Table S1810 “Disability Characteristics,” 2013-2017 ACS 5-year Estimates)</a:t>
            </a:r>
          </a:p>
        </p:txBody>
      </p:sp>
    </p:spTree>
    <p:extLst>
      <p:ext uri="{BB962C8B-B14F-4D97-AF65-F5344CB8AC3E}">
        <p14:creationId xmlns:p14="http://schemas.microsoft.com/office/powerpoint/2010/main" val="273694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32CCC-3E4D-4110-BD21-F17FCF71215B}"/>
              </a:ext>
            </a:extLst>
          </p:cNvPr>
          <p:cNvSpPr>
            <a:spLocks noGrp="1"/>
          </p:cNvSpPr>
          <p:nvPr>
            <p:ph type="title"/>
          </p:nvPr>
        </p:nvSpPr>
        <p:spPr/>
        <p:txBody>
          <a:bodyPr>
            <a:normAutofit fontScale="90000"/>
          </a:bodyPr>
          <a:lstStyle/>
          <a:p>
            <a:r>
              <a:rPr lang="en-US" dirty="0"/>
              <a:t>Seniors are Vulnerable in Multiple Ways</a:t>
            </a:r>
          </a:p>
        </p:txBody>
      </p:sp>
      <p:sp>
        <p:nvSpPr>
          <p:cNvPr id="3" name="Content Placeholder 2">
            <a:extLst>
              <a:ext uri="{FF2B5EF4-FFF2-40B4-BE49-F238E27FC236}">
                <a16:creationId xmlns:a16="http://schemas.microsoft.com/office/drawing/2014/main" id="{649971AA-0D9A-482E-8F05-D19A3B56E2D8}"/>
              </a:ext>
            </a:extLst>
          </p:cNvPr>
          <p:cNvSpPr>
            <a:spLocks noGrp="1"/>
          </p:cNvSpPr>
          <p:nvPr>
            <p:ph idx="1"/>
          </p:nvPr>
        </p:nvSpPr>
        <p:spPr/>
        <p:txBody>
          <a:bodyPr>
            <a:normAutofit/>
          </a:bodyPr>
          <a:lstStyle/>
          <a:p>
            <a:pPr marL="0" indent="0">
              <a:spcAft>
                <a:spcPts val="1200"/>
              </a:spcAft>
              <a:buNone/>
            </a:pPr>
            <a:r>
              <a:rPr lang="en-US" dirty="0"/>
              <a:t>Seniors in San Francisco…</a:t>
            </a:r>
          </a:p>
          <a:p>
            <a:pPr lvl="1">
              <a:spcAft>
                <a:spcPts val="1200"/>
              </a:spcAft>
            </a:pPr>
            <a:r>
              <a:rPr lang="en-US" dirty="0"/>
              <a:t>37% identify as having a disability</a:t>
            </a:r>
          </a:p>
          <a:p>
            <a:pPr lvl="1">
              <a:spcAft>
                <a:spcPts val="1200"/>
              </a:spcAft>
            </a:pPr>
            <a:r>
              <a:rPr lang="en-US" dirty="0"/>
              <a:t>Almost a third of 65+ year </a:t>
            </a:r>
            <a:r>
              <a:rPr lang="en-US" dirty="0" err="1"/>
              <a:t>olds</a:t>
            </a:r>
            <a:r>
              <a:rPr lang="en-US" dirty="0"/>
              <a:t> are 80+</a:t>
            </a:r>
          </a:p>
          <a:p>
            <a:pPr lvl="1">
              <a:spcBef>
                <a:spcPts val="0"/>
              </a:spcBef>
              <a:spcAft>
                <a:spcPts val="1200"/>
              </a:spcAft>
            </a:pPr>
            <a:r>
              <a:rPr lang="en-US" dirty="0"/>
              <a:t>55% speak a language other than English</a:t>
            </a:r>
          </a:p>
          <a:p>
            <a:pPr lvl="2">
              <a:spcBef>
                <a:spcPts val="0"/>
              </a:spcBef>
              <a:spcAft>
                <a:spcPts val="1200"/>
              </a:spcAft>
            </a:pPr>
            <a:r>
              <a:rPr lang="en-US" dirty="0"/>
              <a:t>40% of them speak English “less than very well”</a:t>
            </a:r>
          </a:p>
          <a:p>
            <a:pPr lvl="1">
              <a:spcAft>
                <a:spcPts val="1200"/>
              </a:spcAft>
            </a:pPr>
            <a:r>
              <a:rPr lang="en-US" dirty="0"/>
              <a:t>Over 80% of seniors not in the labor force</a:t>
            </a:r>
          </a:p>
          <a:p>
            <a:pPr lvl="1">
              <a:spcBef>
                <a:spcPts val="0"/>
              </a:spcBef>
              <a:spcAft>
                <a:spcPts val="1200"/>
              </a:spcAft>
            </a:pPr>
            <a:r>
              <a:rPr lang="en-US" dirty="0"/>
              <a:t>Almost half of seniors are renters</a:t>
            </a:r>
          </a:p>
          <a:p>
            <a:pPr lvl="2">
              <a:spcBef>
                <a:spcPts val="0"/>
              </a:spcBef>
              <a:spcAft>
                <a:spcPts val="1200"/>
              </a:spcAft>
            </a:pPr>
            <a:r>
              <a:rPr lang="en-US" dirty="0"/>
              <a:t>54% of renting seniors are rent-burdened*</a:t>
            </a:r>
          </a:p>
        </p:txBody>
      </p:sp>
      <p:sp>
        <p:nvSpPr>
          <p:cNvPr id="5" name="Rectangle 4">
            <a:extLst>
              <a:ext uri="{FF2B5EF4-FFF2-40B4-BE49-F238E27FC236}">
                <a16:creationId xmlns:a16="http://schemas.microsoft.com/office/drawing/2014/main" id="{E1525FB2-4361-4140-80E2-F8F78CEA9088}"/>
              </a:ext>
            </a:extLst>
          </p:cNvPr>
          <p:cNvSpPr/>
          <p:nvPr/>
        </p:nvSpPr>
        <p:spPr>
          <a:xfrm>
            <a:off x="382137" y="5807631"/>
            <a:ext cx="4613678" cy="369332"/>
          </a:xfrm>
          <a:prstGeom prst="rect">
            <a:avLst/>
          </a:prstGeom>
        </p:spPr>
        <p:txBody>
          <a:bodyPr wrap="square">
            <a:spAutoFit/>
          </a:bodyPr>
          <a:lstStyle/>
          <a:p>
            <a:r>
              <a:rPr lang="en-US" dirty="0"/>
              <a:t>*Spending 30% or more of income on rent</a:t>
            </a:r>
          </a:p>
        </p:txBody>
      </p:sp>
      <p:sp>
        <p:nvSpPr>
          <p:cNvPr id="4" name="TextBox 3">
            <a:extLst>
              <a:ext uri="{FF2B5EF4-FFF2-40B4-BE49-F238E27FC236}">
                <a16:creationId xmlns:a16="http://schemas.microsoft.com/office/drawing/2014/main" id="{91661678-FCBC-4694-8E90-F08328F9AB01}"/>
              </a:ext>
            </a:extLst>
          </p:cNvPr>
          <p:cNvSpPr txBox="1"/>
          <p:nvPr/>
        </p:nvSpPr>
        <p:spPr>
          <a:xfrm>
            <a:off x="246739" y="6278561"/>
            <a:ext cx="9144000" cy="246221"/>
          </a:xfrm>
          <a:prstGeom prst="rect">
            <a:avLst/>
          </a:prstGeom>
          <a:noFill/>
        </p:spPr>
        <p:txBody>
          <a:bodyPr wrap="square" rtlCol="0">
            <a:spAutoFit/>
          </a:bodyPr>
          <a:lstStyle/>
          <a:p>
            <a:r>
              <a:rPr lang="en-US" sz="1000" dirty="0"/>
              <a:t>(Source: Table S0101 “Age and Sex,” 2013-2017 ACS 5-Year Estimates; Table S0103 “Population 65 Years and Over in the US,” 2013-2017 ACS 5-year Estimates)</a:t>
            </a:r>
          </a:p>
        </p:txBody>
      </p:sp>
    </p:spTree>
    <p:extLst>
      <p:ext uri="{BB962C8B-B14F-4D97-AF65-F5344CB8AC3E}">
        <p14:creationId xmlns:p14="http://schemas.microsoft.com/office/powerpoint/2010/main" val="433806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74B44-7D8E-481E-B04A-DD889F1F7CB2}"/>
              </a:ext>
            </a:extLst>
          </p:cNvPr>
          <p:cNvSpPr>
            <a:spLocks noGrp="1"/>
          </p:cNvSpPr>
          <p:nvPr>
            <p:ph type="title"/>
          </p:nvPr>
        </p:nvSpPr>
        <p:spPr/>
        <p:txBody>
          <a:bodyPr/>
          <a:lstStyle/>
          <a:p>
            <a:r>
              <a:rPr lang="en-US" dirty="0"/>
              <a:t>Centering Vulnerable Populations</a:t>
            </a:r>
          </a:p>
        </p:txBody>
      </p:sp>
      <p:sp>
        <p:nvSpPr>
          <p:cNvPr id="8" name="TextBox 7">
            <a:extLst>
              <a:ext uri="{FF2B5EF4-FFF2-40B4-BE49-F238E27FC236}">
                <a16:creationId xmlns:a16="http://schemas.microsoft.com/office/drawing/2014/main" id="{4B658FD0-E7F5-4329-91B4-F503E7930C7F}"/>
              </a:ext>
            </a:extLst>
          </p:cNvPr>
          <p:cNvSpPr txBox="1"/>
          <p:nvPr/>
        </p:nvSpPr>
        <p:spPr>
          <a:xfrm>
            <a:off x="496841" y="1284270"/>
            <a:ext cx="3302758" cy="584775"/>
          </a:xfrm>
          <a:prstGeom prst="rect">
            <a:avLst/>
          </a:prstGeom>
          <a:noFill/>
        </p:spPr>
        <p:txBody>
          <a:bodyPr wrap="square" rtlCol="0">
            <a:spAutoFit/>
          </a:bodyPr>
          <a:lstStyle/>
          <a:p>
            <a:r>
              <a:rPr lang="en-US" sz="3200" dirty="0"/>
              <a:t>Vision Zero</a:t>
            </a:r>
          </a:p>
        </p:txBody>
      </p:sp>
      <p:pic>
        <p:nvPicPr>
          <p:cNvPr id="14" name="Picture 13" descr="Graphic for Vision Zero, a program to eliminate traffic deaths in San Francisco.">
            <a:extLst>
              <a:ext uri="{FF2B5EF4-FFF2-40B4-BE49-F238E27FC236}">
                <a16:creationId xmlns:a16="http://schemas.microsoft.com/office/drawing/2014/main" id="{D20F695A-7D81-4CD5-B56F-A62D5229DC93}"/>
              </a:ext>
            </a:extLst>
          </p:cNvPr>
          <p:cNvPicPr>
            <a:picLocks noChangeAspect="1"/>
          </p:cNvPicPr>
          <p:nvPr/>
        </p:nvPicPr>
        <p:blipFill>
          <a:blip r:embed="rId3"/>
          <a:stretch>
            <a:fillRect/>
          </a:stretch>
        </p:blipFill>
        <p:spPr>
          <a:xfrm>
            <a:off x="496841" y="1929779"/>
            <a:ext cx="1887724" cy="2441083"/>
          </a:xfrm>
          <a:prstGeom prst="rect">
            <a:avLst/>
          </a:prstGeom>
        </p:spPr>
      </p:pic>
      <p:pic>
        <p:nvPicPr>
          <p:cNvPr id="7" name="Picture 6" descr="Stylized image of a powerchair user crossing a crosswalk.">
            <a:extLst>
              <a:ext uri="{FF2B5EF4-FFF2-40B4-BE49-F238E27FC236}">
                <a16:creationId xmlns:a16="http://schemas.microsoft.com/office/drawing/2014/main" id="{69712FBA-3E6E-43C1-BB0D-375CBE4C3261}"/>
              </a:ext>
            </a:extLst>
          </p:cNvPr>
          <p:cNvPicPr>
            <a:picLocks noChangeAspect="1"/>
          </p:cNvPicPr>
          <p:nvPr/>
        </p:nvPicPr>
        <p:blipFill>
          <a:blip r:embed="rId4"/>
          <a:stretch>
            <a:fillRect/>
          </a:stretch>
        </p:blipFill>
        <p:spPr>
          <a:xfrm>
            <a:off x="2384565" y="1929779"/>
            <a:ext cx="1887723" cy="2437579"/>
          </a:xfrm>
          <a:prstGeom prst="rect">
            <a:avLst/>
          </a:prstGeom>
        </p:spPr>
      </p:pic>
      <p:sp>
        <p:nvSpPr>
          <p:cNvPr id="10" name="TextBox 9">
            <a:extLst>
              <a:ext uri="{FF2B5EF4-FFF2-40B4-BE49-F238E27FC236}">
                <a16:creationId xmlns:a16="http://schemas.microsoft.com/office/drawing/2014/main" id="{BB913236-D648-4DB2-9473-EC61457B0E28}"/>
              </a:ext>
            </a:extLst>
          </p:cNvPr>
          <p:cNvSpPr txBox="1"/>
          <p:nvPr/>
        </p:nvSpPr>
        <p:spPr>
          <a:xfrm>
            <a:off x="628649" y="4742818"/>
            <a:ext cx="3775447" cy="1015663"/>
          </a:xfrm>
          <a:prstGeom prst="rect">
            <a:avLst/>
          </a:prstGeom>
          <a:noFill/>
        </p:spPr>
        <p:txBody>
          <a:bodyPr wrap="square" rtlCol="0">
            <a:spAutoFit/>
          </a:bodyPr>
          <a:lstStyle/>
          <a:p>
            <a:r>
              <a:rPr lang="en-US" sz="2000" dirty="0"/>
              <a:t>Seniors account for </a:t>
            </a:r>
            <a:r>
              <a:rPr lang="en-US" sz="2000" b="1" dirty="0"/>
              <a:t>~50% </a:t>
            </a:r>
            <a:r>
              <a:rPr lang="en-US" sz="2000" dirty="0"/>
              <a:t>of pedestrian deaths, but comprise only 15% of the SF population</a:t>
            </a:r>
          </a:p>
        </p:txBody>
      </p:sp>
      <p:sp>
        <p:nvSpPr>
          <p:cNvPr id="9" name="TextBox 8">
            <a:extLst>
              <a:ext uri="{FF2B5EF4-FFF2-40B4-BE49-F238E27FC236}">
                <a16:creationId xmlns:a16="http://schemas.microsoft.com/office/drawing/2014/main" id="{32E49ECE-17C1-451F-BFBC-3B20370CEEF9}"/>
              </a:ext>
            </a:extLst>
          </p:cNvPr>
          <p:cNvSpPr txBox="1"/>
          <p:nvPr/>
        </p:nvSpPr>
        <p:spPr>
          <a:xfrm>
            <a:off x="4544058" y="1289764"/>
            <a:ext cx="3302758" cy="584775"/>
          </a:xfrm>
          <a:prstGeom prst="rect">
            <a:avLst/>
          </a:prstGeom>
          <a:noFill/>
        </p:spPr>
        <p:txBody>
          <a:bodyPr wrap="square" rtlCol="0">
            <a:spAutoFit/>
          </a:bodyPr>
          <a:lstStyle/>
          <a:p>
            <a:r>
              <a:rPr lang="en-US" sz="3200" dirty="0"/>
              <a:t>Equity Lines</a:t>
            </a:r>
          </a:p>
        </p:txBody>
      </p:sp>
      <p:pic>
        <p:nvPicPr>
          <p:cNvPr id="3" name="Picture 2" descr="Map of Equity Lines in San Francisco">
            <a:extLst>
              <a:ext uri="{FF2B5EF4-FFF2-40B4-BE49-F238E27FC236}">
                <a16:creationId xmlns:a16="http://schemas.microsoft.com/office/drawing/2014/main" id="{55891DBA-C883-4897-BEAC-4976F9E15FB4}"/>
              </a:ext>
            </a:extLst>
          </p:cNvPr>
          <p:cNvPicPr>
            <a:picLocks noChangeAspect="1"/>
          </p:cNvPicPr>
          <p:nvPr/>
        </p:nvPicPr>
        <p:blipFill>
          <a:blip r:embed="rId5"/>
          <a:stretch>
            <a:fillRect/>
          </a:stretch>
        </p:blipFill>
        <p:spPr>
          <a:xfrm>
            <a:off x="4573087" y="1869045"/>
            <a:ext cx="4144282" cy="3553864"/>
          </a:xfrm>
          <a:prstGeom prst="rect">
            <a:avLst/>
          </a:prstGeom>
        </p:spPr>
      </p:pic>
      <p:sp>
        <p:nvSpPr>
          <p:cNvPr id="18" name="Rectangle 17">
            <a:extLst>
              <a:ext uri="{FF2B5EF4-FFF2-40B4-BE49-F238E27FC236}">
                <a16:creationId xmlns:a16="http://schemas.microsoft.com/office/drawing/2014/main" id="{D9EDC2E6-657A-49D6-8526-E1193DF611DE}"/>
              </a:ext>
            </a:extLst>
          </p:cNvPr>
          <p:cNvSpPr/>
          <p:nvPr/>
        </p:nvSpPr>
        <p:spPr>
          <a:xfrm>
            <a:off x="4544058" y="5558426"/>
            <a:ext cx="4489562" cy="400110"/>
          </a:xfrm>
          <a:prstGeom prst="rect">
            <a:avLst/>
          </a:prstGeom>
        </p:spPr>
        <p:txBody>
          <a:bodyPr wrap="square">
            <a:spAutoFit/>
          </a:bodyPr>
          <a:lstStyle/>
          <a:p>
            <a:r>
              <a:rPr lang="en-US" sz="2000" dirty="0"/>
              <a:t>Crowding </a:t>
            </a:r>
            <a:r>
              <a:rPr lang="en-US" sz="2000" dirty="0">
                <a:sym typeface="Wingdings" panose="05000000000000000000" pitchFamily="2" charset="2"/>
              </a:rPr>
              <a:t> </a:t>
            </a:r>
            <a:r>
              <a:rPr lang="en-US" sz="2000" dirty="0"/>
              <a:t>More frequent headways</a:t>
            </a:r>
          </a:p>
        </p:txBody>
      </p:sp>
      <p:cxnSp>
        <p:nvCxnSpPr>
          <p:cNvPr id="11" name="Straight Connector 10">
            <a:extLst>
              <a:ext uri="{FF2B5EF4-FFF2-40B4-BE49-F238E27FC236}">
                <a16:creationId xmlns:a16="http://schemas.microsoft.com/office/drawing/2014/main" id="{993CB3F9-D6A1-40E8-84C3-E56E4E1A5B88}"/>
              </a:ext>
              <a:ext uri="{C183D7F6-B498-43B3-948B-1728B52AA6E4}">
                <adec:decorative xmlns:adec="http://schemas.microsoft.com/office/drawing/2017/decorative" val="1"/>
              </a:ext>
            </a:extLst>
          </p:cNvPr>
          <p:cNvCxnSpPr>
            <a:cxnSpLocks/>
          </p:cNvCxnSpPr>
          <p:nvPr/>
        </p:nvCxnSpPr>
        <p:spPr>
          <a:xfrm>
            <a:off x="7061200" y="3175000"/>
            <a:ext cx="222250" cy="203200"/>
          </a:xfrm>
          <a:prstGeom prst="line">
            <a:avLst/>
          </a:prstGeom>
          <a:ln w="19050">
            <a:solidFill>
              <a:srgbClr val="82828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DF24628-7212-4737-BE0F-117BADA6D639}"/>
              </a:ext>
              <a:ext uri="{C183D7F6-B498-43B3-948B-1728B52AA6E4}">
                <adec:decorative xmlns:adec="http://schemas.microsoft.com/office/drawing/2017/decorative" val="1"/>
              </a:ext>
            </a:extLst>
          </p:cNvPr>
          <p:cNvCxnSpPr>
            <a:cxnSpLocks/>
          </p:cNvCxnSpPr>
          <p:nvPr/>
        </p:nvCxnSpPr>
        <p:spPr>
          <a:xfrm flipH="1">
            <a:off x="7283450" y="3378200"/>
            <a:ext cx="57150" cy="0"/>
          </a:xfrm>
          <a:prstGeom prst="line">
            <a:avLst/>
          </a:prstGeom>
          <a:ln w="19050">
            <a:solidFill>
              <a:srgbClr val="82828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B51E880-C722-40F7-B094-D6A2277F4A03}"/>
              </a:ext>
              <a:ext uri="{C183D7F6-B498-43B3-948B-1728B52AA6E4}">
                <adec:decorative xmlns:adec="http://schemas.microsoft.com/office/drawing/2017/decorative" val="1"/>
              </a:ext>
            </a:extLst>
          </p:cNvPr>
          <p:cNvCxnSpPr>
            <a:cxnSpLocks/>
          </p:cNvCxnSpPr>
          <p:nvPr/>
        </p:nvCxnSpPr>
        <p:spPr>
          <a:xfrm>
            <a:off x="7340600" y="3378200"/>
            <a:ext cx="29029" cy="558405"/>
          </a:xfrm>
          <a:prstGeom prst="line">
            <a:avLst/>
          </a:prstGeom>
          <a:ln w="19050">
            <a:solidFill>
              <a:srgbClr val="82828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9007BCB-9F24-40B7-A054-8AB823EDD0FF}"/>
              </a:ext>
              <a:ext uri="{C183D7F6-B498-43B3-948B-1728B52AA6E4}">
                <adec:decorative xmlns:adec="http://schemas.microsoft.com/office/drawing/2017/decorative" val="1"/>
              </a:ext>
            </a:extLst>
          </p:cNvPr>
          <p:cNvCxnSpPr>
            <a:cxnSpLocks/>
          </p:cNvCxnSpPr>
          <p:nvPr/>
        </p:nvCxnSpPr>
        <p:spPr>
          <a:xfrm flipH="1" flipV="1">
            <a:off x="7369629" y="3936605"/>
            <a:ext cx="82812" cy="98820"/>
          </a:xfrm>
          <a:prstGeom prst="line">
            <a:avLst/>
          </a:prstGeom>
          <a:ln w="19050">
            <a:solidFill>
              <a:srgbClr val="82828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9846E13-C57D-472D-BAD3-84B571C550A3}"/>
              </a:ext>
              <a:ext uri="{C183D7F6-B498-43B3-948B-1728B52AA6E4}">
                <adec:decorative xmlns:adec="http://schemas.microsoft.com/office/drawing/2017/decorative" val="1"/>
              </a:ext>
            </a:extLst>
          </p:cNvPr>
          <p:cNvCxnSpPr>
            <a:cxnSpLocks/>
          </p:cNvCxnSpPr>
          <p:nvPr/>
        </p:nvCxnSpPr>
        <p:spPr>
          <a:xfrm>
            <a:off x="6996112" y="5165725"/>
            <a:ext cx="104775" cy="38100"/>
          </a:xfrm>
          <a:prstGeom prst="line">
            <a:avLst/>
          </a:prstGeom>
          <a:ln w="19050">
            <a:solidFill>
              <a:srgbClr val="82828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E3A65FD-33C7-4262-9B3A-40CEB78ABB23}"/>
              </a:ext>
              <a:ext uri="{C183D7F6-B498-43B3-948B-1728B52AA6E4}">
                <adec:decorative xmlns:adec="http://schemas.microsoft.com/office/drawing/2017/decorative" val="1"/>
              </a:ext>
            </a:extLst>
          </p:cNvPr>
          <p:cNvCxnSpPr>
            <a:cxnSpLocks/>
          </p:cNvCxnSpPr>
          <p:nvPr/>
        </p:nvCxnSpPr>
        <p:spPr>
          <a:xfrm flipV="1">
            <a:off x="7061200" y="5203825"/>
            <a:ext cx="39687" cy="85725"/>
          </a:xfrm>
          <a:prstGeom prst="line">
            <a:avLst/>
          </a:prstGeom>
          <a:ln w="19050">
            <a:solidFill>
              <a:srgbClr val="82828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BEA309D-4721-4810-86B6-73035C0F93C8}"/>
              </a:ext>
              <a:ext uri="{C183D7F6-B498-43B3-948B-1728B52AA6E4}">
                <adec:decorative xmlns:adec="http://schemas.microsoft.com/office/drawing/2017/decorative" val="1"/>
              </a:ext>
            </a:extLst>
          </p:cNvPr>
          <p:cNvCxnSpPr>
            <a:cxnSpLocks/>
          </p:cNvCxnSpPr>
          <p:nvPr/>
        </p:nvCxnSpPr>
        <p:spPr>
          <a:xfrm flipH="1" flipV="1">
            <a:off x="7061200" y="5289550"/>
            <a:ext cx="152400" cy="49792"/>
          </a:xfrm>
          <a:prstGeom prst="line">
            <a:avLst/>
          </a:prstGeom>
          <a:ln w="19050">
            <a:solidFill>
              <a:srgbClr val="82828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C1EDD62-86D4-45D6-B0DA-2B01BE3AD8D4}"/>
              </a:ext>
              <a:ext uri="{C183D7F6-B498-43B3-948B-1728B52AA6E4}">
                <adec:decorative xmlns:adec="http://schemas.microsoft.com/office/drawing/2017/decorative" val="1"/>
              </a:ext>
            </a:extLst>
          </p:cNvPr>
          <p:cNvCxnSpPr>
            <a:cxnSpLocks/>
          </p:cNvCxnSpPr>
          <p:nvPr/>
        </p:nvCxnSpPr>
        <p:spPr>
          <a:xfrm flipH="1">
            <a:off x="7213600" y="5246687"/>
            <a:ext cx="29029" cy="92655"/>
          </a:xfrm>
          <a:prstGeom prst="line">
            <a:avLst/>
          </a:prstGeom>
          <a:ln w="19050">
            <a:solidFill>
              <a:srgbClr val="82828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B2AB825-7B62-476B-BA9C-0FF910685FDF}"/>
              </a:ext>
              <a:ext uri="{C183D7F6-B498-43B3-948B-1728B52AA6E4}">
                <adec:decorative xmlns:adec="http://schemas.microsoft.com/office/drawing/2017/decorative" val="1"/>
              </a:ext>
            </a:extLst>
          </p:cNvPr>
          <p:cNvCxnSpPr>
            <a:cxnSpLocks/>
          </p:cNvCxnSpPr>
          <p:nvPr/>
        </p:nvCxnSpPr>
        <p:spPr>
          <a:xfrm>
            <a:off x="7242629" y="5246687"/>
            <a:ext cx="159057" cy="42863"/>
          </a:xfrm>
          <a:prstGeom prst="line">
            <a:avLst/>
          </a:prstGeom>
          <a:ln w="19050">
            <a:solidFill>
              <a:srgbClr val="82828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C90A52A-DF78-4048-AB14-C6C63353389F}"/>
              </a:ext>
              <a:ext uri="{C183D7F6-B498-43B3-948B-1728B52AA6E4}">
                <adec:decorative xmlns:adec="http://schemas.microsoft.com/office/drawing/2017/decorative" val="1"/>
              </a:ext>
            </a:extLst>
          </p:cNvPr>
          <p:cNvCxnSpPr>
            <a:cxnSpLocks/>
          </p:cNvCxnSpPr>
          <p:nvPr/>
        </p:nvCxnSpPr>
        <p:spPr>
          <a:xfrm flipV="1">
            <a:off x="7401686" y="5268118"/>
            <a:ext cx="50755" cy="21432"/>
          </a:xfrm>
          <a:prstGeom prst="line">
            <a:avLst/>
          </a:prstGeom>
          <a:ln w="19050">
            <a:solidFill>
              <a:srgbClr val="828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4601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85917-072A-4B1B-836D-E5E991E70853}"/>
              </a:ext>
            </a:extLst>
          </p:cNvPr>
          <p:cNvSpPr>
            <a:spLocks noGrp="1"/>
          </p:cNvSpPr>
          <p:nvPr>
            <p:ph type="title"/>
          </p:nvPr>
        </p:nvSpPr>
        <p:spPr/>
        <p:txBody>
          <a:bodyPr/>
          <a:lstStyle/>
          <a:p>
            <a:r>
              <a:rPr lang="en-US" dirty="0"/>
              <a:t>Other Accessible Interventions</a:t>
            </a:r>
          </a:p>
        </p:txBody>
      </p:sp>
      <p:sp>
        <p:nvSpPr>
          <p:cNvPr id="3" name="Content Placeholder 2">
            <a:extLst>
              <a:ext uri="{FF2B5EF4-FFF2-40B4-BE49-F238E27FC236}">
                <a16:creationId xmlns:a16="http://schemas.microsoft.com/office/drawing/2014/main" id="{37970A02-ABF3-4EF6-B1B0-B70F85E7D4AE}"/>
              </a:ext>
            </a:extLst>
          </p:cNvPr>
          <p:cNvSpPr>
            <a:spLocks noGrp="1"/>
          </p:cNvSpPr>
          <p:nvPr>
            <p:ph idx="1"/>
          </p:nvPr>
        </p:nvSpPr>
        <p:spPr>
          <a:xfrm>
            <a:off x="640443" y="1089297"/>
            <a:ext cx="7886700" cy="1291771"/>
          </a:xfrm>
        </p:spPr>
        <p:txBody>
          <a:bodyPr>
            <a:normAutofit/>
          </a:bodyPr>
          <a:lstStyle/>
          <a:p>
            <a:pPr marL="0" indent="0" algn="ctr">
              <a:buNone/>
            </a:pPr>
            <a:r>
              <a:rPr lang="en-US" dirty="0"/>
              <a:t>When we make things better for people with disabilities, we can meet a multitude of needs.</a:t>
            </a:r>
          </a:p>
        </p:txBody>
      </p:sp>
      <p:pic>
        <p:nvPicPr>
          <p:cNvPr id="5" name="Picture 4" descr="Train station with ramp and a disability access sign">
            <a:extLst>
              <a:ext uri="{FF2B5EF4-FFF2-40B4-BE49-F238E27FC236}">
                <a16:creationId xmlns:a16="http://schemas.microsoft.com/office/drawing/2014/main" id="{34A5A232-96BB-4CF0-8308-53AA30807628}"/>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39369" y="2248084"/>
            <a:ext cx="4032631" cy="2355905"/>
          </a:xfrm>
          <a:prstGeom prst="rect">
            <a:avLst/>
          </a:prstGeom>
        </p:spPr>
      </p:pic>
      <p:pic>
        <p:nvPicPr>
          <p:cNvPr id="3080" name="Picture 8" descr="A city bus with a low floor and a ramp extended from the front door">
            <a:extLst>
              <a:ext uri="{FF2B5EF4-FFF2-40B4-BE49-F238E27FC236}">
                <a16:creationId xmlns:a16="http://schemas.microsoft.com/office/drawing/2014/main" id="{ABA67D64-330C-475C-ACF8-4B69FFD116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825" y="4603989"/>
            <a:ext cx="3611717" cy="180585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mall electric scooter locked to a bike rack">
            <a:extLst>
              <a:ext uri="{FF2B5EF4-FFF2-40B4-BE49-F238E27FC236}">
                <a16:creationId xmlns:a16="http://schemas.microsoft.com/office/drawing/2014/main" id="{62084EC6-563A-45C5-97CE-34A038284F4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504" r="20341" b="39773"/>
          <a:stretch/>
        </p:blipFill>
        <p:spPr bwMode="auto">
          <a:xfrm>
            <a:off x="4912655" y="2262368"/>
            <a:ext cx="2844801" cy="234162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hone showing flywheel app san francisco">
            <a:extLst>
              <a:ext uri="{FF2B5EF4-FFF2-40B4-BE49-F238E27FC236}">
                <a16:creationId xmlns:a16="http://schemas.microsoft.com/office/drawing/2014/main" id="{6188ED51-E2AB-4AD1-B827-781603969A3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7491" t="19354" r="17784" b="52476"/>
          <a:stretch/>
        </p:blipFill>
        <p:spPr bwMode="auto">
          <a:xfrm>
            <a:off x="5164782" y="4650660"/>
            <a:ext cx="2340546" cy="1810111"/>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231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2532C-D379-4AED-BCE5-040641554A15}"/>
              </a:ext>
            </a:extLst>
          </p:cNvPr>
          <p:cNvSpPr>
            <a:spLocks noGrp="1"/>
          </p:cNvSpPr>
          <p:nvPr>
            <p:ph type="ctrTitle"/>
          </p:nvPr>
        </p:nvSpPr>
        <p:spPr/>
        <p:txBody>
          <a:bodyPr>
            <a:normAutofit/>
          </a:bodyPr>
          <a:lstStyle/>
          <a:p>
            <a:r>
              <a:rPr lang="en-US" sz="5400" dirty="0"/>
              <a:t>The Future</a:t>
            </a:r>
          </a:p>
        </p:txBody>
      </p:sp>
    </p:spTree>
    <p:extLst>
      <p:ext uri="{BB962C8B-B14F-4D97-AF65-F5344CB8AC3E}">
        <p14:creationId xmlns:p14="http://schemas.microsoft.com/office/powerpoint/2010/main" val="3571790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DE807-7DED-4F7F-8038-228DF18FBFB4}"/>
              </a:ext>
            </a:extLst>
          </p:cNvPr>
          <p:cNvSpPr>
            <a:spLocks noGrp="1"/>
          </p:cNvSpPr>
          <p:nvPr>
            <p:ph type="title"/>
          </p:nvPr>
        </p:nvSpPr>
        <p:spPr/>
        <p:txBody>
          <a:bodyPr>
            <a:normAutofit/>
          </a:bodyPr>
          <a:lstStyle/>
          <a:p>
            <a:r>
              <a:rPr lang="en-US" sz="5400" dirty="0"/>
              <a:t>Big Ideas</a:t>
            </a:r>
          </a:p>
        </p:txBody>
      </p:sp>
      <p:sp>
        <p:nvSpPr>
          <p:cNvPr id="3" name="Content Placeholder 2">
            <a:extLst>
              <a:ext uri="{FF2B5EF4-FFF2-40B4-BE49-F238E27FC236}">
                <a16:creationId xmlns:a16="http://schemas.microsoft.com/office/drawing/2014/main" id="{0509E32D-0777-4EF7-851B-7811ADB5A344}"/>
              </a:ext>
            </a:extLst>
          </p:cNvPr>
          <p:cNvSpPr>
            <a:spLocks noGrp="1"/>
          </p:cNvSpPr>
          <p:nvPr>
            <p:ph idx="1"/>
          </p:nvPr>
        </p:nvSpPr>
        <p:spPr/>
        <p:txBody>
          <a:bodyPr>
            <a:normAutofit/>
          </a:bodyPr>
          <a:lstStyle/>
          <a:p>
            <a:r>
              <a:rPr lang="en-US" sz="4800" dirty="0"/>
              <a:t> History</a:t>
            </a:r>
          </a:p>
          <a:p>
            <a:r>
              <a:rPr lang="en-US" sz="4800" dirty="0"/>
              <a:t> Geometry</a:t>
            </a:r>
          </a:p>
          <a:p>
            <a:r>
              <a:rPr lang="en-US" sz="4800" dirty="0"/>
              <a:t> Intersections</a:t>
            </a:r>
          </a:p>
          <a:p>
            <a:r>
              <a:rPr lang="en-US" sz="4800" dirty="0"/>
              <a:t> The Future</a:t>
            </a:r>
          </a:p>
        </p:txBody>
      </p:sp>
    </p:spTree>
    <p:extLst>
      <p:ext uri="{BB962C8B-B14F-4D97-AF65-F5344CB8AC3E}">
        <p14:creationId xmlns:p14="http://schemas.microsoft.com/office/powerpoint/2010/main" val="189599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93CB6-5380-4706-8423-2865ECAED048}"/>
              </a:ext>
            </a:extLst>
          </p:cNvPr>
          <p:cNvSpPr>
            <a:spLocks noGrp="1"/>
          </p:cNvSpPr>
          <p:nvPr>
            <p:ph type="title"/>
          </p:nvPr>
        </p:nvSpPr>
        <p:spPr/>
        <p:txBody>
          <a:bodyPr>
            <a:normAutofit fontScale="90000"/>
          </a:bodyPr>
          <a:lstStyle/>
          <a:p>
            <a:r>
              <a:rPr lang="en-US" dirty="0"/>
              <a:t>Fewer people driving is good for the future</a:t>
            </a:r>
          </a:p>
        </p:txBody>
      </p:sp>
      <p:sp>
        <p:nvSpPr>
          <p:cNvPr id="3" name="Content Placeholder 2">
            <a:extLst>
              <a:ext uri="{FF2B5EF4-FFF2-40B4-BE49-F238E27FC236}">
                <a16:creationId xmlns:a16="http://schemas.microsoft.com/office/drawing/2014/main" id="{41CE7759-8E9A-4E02-AA11-14C42265AE42}"/>
              </a:ext>
            </a:extLst>
          </p:cNvPr>
          <p:cNvSpPr>
            <a:spLocks noGrp="1"/>
          </p:cNvSpPr>
          <p:nvPr>
            <p:ph idx="1"/>
          </p:nvPr>
        </p:nvSpPr>
        <p:spPr>
          <a:xfrm>
            <a:off x="628650" y="1695450"/>
            <a:ext cx="7886700" cy="4268154"/>
          </a:xfrm>
        </p:spPr>
        <p:txBody>
          <a:bodyPr>
            <a:normAutofit fontScale="92500" lnSpcReduction="10000"/>
          </a:bodyPr>
          <a:lstStyle/>
          <a:p>
            <a:pPr>
              <a:spcAft>
                <a:spcPts val="1200"/>
              </a:spcAft>
            </a:pPr>
            <a:r>
              <a:rPr lang="en-US" sz="3600" dirty="0"/>
              <a:t>Less VMT</a:t>
            </a:r>
          </a:p>
          <a:p>
            <a:pPr>
              <a:spcAft>
                <a:spcPts val="1200"/>
              </a:spcAft>
            </a:pPr>
            <a:r>
              <a:rPr lang="en-US" sz="3600" dirty="0"/>
              <a:t>Alternatives and choices</a:t>
            </a:r>
          </a:p>
          <a:p>
            <a:pPr lvl="1">
              <a:spcAft>
                <a:spcPts val="1200"/>
              </a:spcAft>
            </a:pPr>
            <a:r>
              <a:rPr lang="en-US" sz="3200" dirty="0"/>
              <a:t>Historically limited for seniors and people with disabilities</a:t>
            </a:r>
          </a:p>
          <a:p>
            <a:pPr lvl="1">
              <a:spcAft>
                <a:spcPts val="1200"/>
              </a:spcAft>
            </a:pPr>
            <a:r>
              <a:rPr lang="en-US" sz="3200" dirty="0"/>
              <a:t>Transportation is key for these communities</a:t>
            </a:r>
          </a:p>
          <a:p>
            <a:pPr lvl="1">
              <a:spcAft>
                <a:spcPts val="1200"/>
              </a:spcAft>
            </a:pPr>
            <a:r>
              <a:rPr lang="en-US" sz="3200" dirty="0"/>
              <a:t>Latent demand</a:t>
            </a:r>
          </a:p>
          <a:p>
            <a:pPr marL="457200" lvl="1" indent="0">
              <a:buNone/>
            </a:pPr>
            <a:endParaRPr lang="en-US" dirty="0"/>
          </a:p>
        </p:txBody>
      </p:sp>
    </p:spTree>
    <p:extLst>
      <p:ext uri="{BB962C8B-B14F-4D97-AF65-F5344CB8AC3E}">
        <p14:creationId xmlns:p14="http://schemas.microsoft.com/office/powerpoint/2010/main" val="467289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93CB6-5380-4706-8423-2865ECAED048}"/>
              </a:ext>
            </a:extLst>
          </p:cNvPr>
          <p:cNvSpPr>
            <a:spLocks noGrp="1"/>
          </p:cNvSpPr>
          <p:nvPr>
            <p:ph type="title"/>
          </p:nvPr>
        </p:nvSpPr>
        <p:spPr/>
        <p:txBody>
          <a:bodyPr/>
          <a:lstStyle/>
          <a:p>
            <a:r>
              <a:rPr lang="en-US" dirty="0"/>
              <a:t>Demographics are Changing</a:t>
            </a:r>
          </a:p>
        </p:txBody>
      </p:sp>
      <p:sp>
        <p:nvSpPr>
          <p:cNvPr id="3" name="Content Placeholder 2">
            <a:extLst>
              <a:ext uri="{FF2B5EF4-FFF2-40B4-BE49-F238E27FC236}">
                <a16:creationId xmlns:a16="http://schemas.microsoft.com/office/drawing/2014/main" id="{41CE7759-8E9A-4E02-AA11-14C42265AE42}"/>
              </a:ext>
            </a:extLst>
          </p:cNvPr>
          <p:cNvSpPr>
            <a:spLocks noGrp="1"/>
          </p:cNvSpPr>
          <p:nvPr>
            <p:ph idx="1"/>
          </p:nvPr>
        </p:nvSpPr>
        <p:spPr>
          <a:xfrm>
            <a:off x="628650" y="1310641"/>
            <a:ext cx="7886700" cy="4652963"/>
          </a:xfrm>
        </p:spPr>
        <p:txBody>
          <a:bodyPr/>
          <a:lstStyle/>
          <a:p>
            <a:r>
              <a:rPr lang="en-US" sz="3200" dirty="0"/>
              <a:t>Seniors are fastest growing demographic</a:t>
            </a:r>
          </a:p>
          <a:p>
            <a:pPr lvl="1"/>
            <a:r>
              <a:rPr lang="en-US" sz="2800" dirty="0"/>
              <a:t>Living longer</a:t>
            </a:r>
          </a:p>
          <a:p>
            <a:pPr lvl="1"/>
            <a:r>
              <a:rPr lang="en-US" sz="2800" dirty="0"/>
              <a:t>Aging in place</a:t>
            </a:r>
          </a:p>
          <a:p>
            <a:r>
              <a:rPr lang="en-US" sz="3200" dirty="0"/>
              <a:t>Tech savvy seniors</a:t>
            </a:r>
          </a:p>
          <a:p>
            <a:r>
              <a:rPr lang="en-US" sz="3200" dirty="0"/>
              <a:t>Public all want convenience</a:t>
            </a:r>
          </a:p>
          <a:p>
            <a:pPr marL="457200" lvl="1" indent="0">
              <a:buNone/>
            </a:pPr>
            <a:endParaRPr lang="en-US" dirty="0"/>
          </a:p>
        </p:txBody>
      </p:sp>
      <p:pic>
        <p:nvPicPr>
          <p:cNvPr id="7" name="Picture 7" descr="City bus in San Francsico">
            <a:extLst>
              <a:ext uri="{FF2B5EF4-FFF2-40B4-BE49-F238E27FC236}">
                <a16:creationId xmlns:a16="http://schemas.microsoft.com/office/drawing/2014/main" id="{F6DA167A-3CF2-4162-8407-95BCB9C363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050" r="20514"/>
          <a:stretch>
            <a:fillRect/>
          </a:stretch>
        </p:blipFill>
        <p:spPr bwMode="auto">
          <a:xfrm>
            <a:off x="0" y="4652329"/>
            <a:ext cx="9667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San Francisco Cable Car at Chinatown">
            <a:extLst>
              <a:ext uri="{FF2B5EF4-FFF2-40B4-BE49-F238E27FC236}">
                <a16:creationId xmlns:a16="http://schemas.microsoft.com/office/drawing/2014/main" id="{A97302AD-C5C8-4C31-875A-E9039F1AE2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8169" t="25204"/>
          <a:stretch>
            <a:fillRect/>
          </a:stretch>
        </p:blipFill>
        <p:spPr bwMode="auto">
          <a:xfrm>
            <a:off x="962025" y="4645979"/>
            <a:ext cx="1054100"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Bike Rider on Market Street">
            <a:extLst>
              <a:ext uri="{FF2B5EF4-FFF2-40B4-BE49-F238E27FC236}">
                <a16:creationId xmlns:a16="http://schemas.microsoft.com/office/drawing/2014/main" id="{24A07914-8C0C-4269-895B-6D17EE7EFC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7713" y="4649154"/>
            <a:ext cx="13128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Muni train at Castro station">
            <a:extLst>
              <a:ext uri="{FF2B5EF4-FFF2-40B4-BE49-F238E27FC236}">
                <a16:creationId xmlns:a16="http://schemas.microsoft.com/office/drawing/2014/main" id="{5DC409DB-E88B-4FC9-A37D-FB00E49A2C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1865" t="11026" r="4492" b="4486"/>
          <a:stretch>
            <a:fillRect/>
          </a:stretch>
        </p:blipFill>
        <p:spPr bwMode="auto">
          <a:xfrm>
            <a:off x="3325813" y="4645979"/>
            <a:ext cx="1343025"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Pedestrians walking on crowded sidewalk">
            <a:extLst>
              <a:ext uri="{FF2B5EF4-FFF2-40B4-BE49-F238E27FC236}">
                <a16:creationId xmlns:a16="http://schemas.microsoft.com/office/drawing/2014/main" id="{CA05BDB1-3AD2-41F8-AC4B-E247681F37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r="25511" b="10814"/>
          <a:stretch>
            <a:fillRect/>
          </a:stretch>
        </p:blipFill>
        <p:spPr bwMode="auto">
          <a:xfrm>
            <a:off x="4672013" y="4658679"/>
            <a:ext cx="98266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Line of taxi cabs">
            <a:extLst>
              <a:ext uri="{FF2B5EF4-FFF2-40B4-BE49-F238E27FC236}">
                <a16:creationId xmlns:a16="http://schemas.microsoft.com/office/drawing/2014/main" id="{78862E1B-C5DB-4E08-A406-E08B1AF95B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161" r="36295"/>
          <a:stretch>
            <a:fillRect/>
          </a:stretch>
        </p:blipFill>
        <p:spPr bwMode="auto">
          <a:xfrm>
            <a:off x="5653088" y="4592638"/>
            <a:ext cx="11303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City bus">
            <a:extLst>
              <a:ext uri="{FF2B5EF4-FFF2-40B4-BE49-F238E27FC236}">
                <a16:creationId xmlns:a16="http://schemas.microsoft.com/office/drawing/2014/main" id="{7194440A-CFA3-4B01-9A83-E226EAB3B06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8333" r="10625"/>
          <a:stretch>
            <a:fillRect/>
          </a:stretch>
        </p:blipFill>
        <p:spPr bwMode="auto">
          <a:xfrm>
            <a:off x="6789738" y="4652329"/>
            <a:ext cx="13081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San Francisco railway car">
            <a:extLst>
              <a:ext uri="{FF2B5EF4-FFF2-40B4-BE49-F238E27FC236}">
                <a16:creationId xmlns:a16="http://schemas.microsoft.com/office/drawing/2014/main" id="{DE6FF2AC-1771-4AC8-9392-A5D659297D5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15216" r="7895"/>
          <a:stretch>
            <a:fillRect/>
          </a:stretch>
        </p:blipFill>
        <p:spPr bwMode="auto">
          <a:xfrm>
            <a:off x="8015288" y="4644391"/>
            <a:ext cx="1128713"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0098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93CB6-5380-4706-8423-2865ECAED048}"/>
              </a:ext>
            </a:extLst>
          </p:cNvPr>
          <p:cNvSpPr>
            <a:spLocks noGrp="1"/>
          </p:cNvSpPr>
          <p:nvPr>
            <p:ph type="title"/>
          </p:nvPr>
        </p:nvSpPr>
        <p:spPr/>
        <p:txBody>
          <a:bodyPr/>
          <a:lstStyle/>
          <a:p>
            <a:r>
              <a:rPr lang="en-US" dirty="0"/>
              <a:t>Transportation is Changing</a:t>
            </a:r>
          </a:p>
        </p:txBody>
      </p:sp>
      <p:sp>
        <p:nvSpPr>
          <p:cNvPr id="3" name="Content Placeholder 2">
            <a:extLst>
              <a:ext uri="{FF2B5EF4-FFF2-40B4-BE49-F238E27FC236}">
                <a16:creationId xmlns:a16="http://schemas.microsoft.com/office/drawing/2014/main" id="{41CE7759-8E9A-4E02-AA11-14C42265AE42}"/>
              </a:ext>
            </a:extLst>
          </p:cNvPr>
          <p:cNvSpPr>
            <a:spLocks noGrp="1"/>
          </p:cNvSpPr>
          <p:nvPr>
            <p:ph idx="1"/>
          </p:nvPr>
        </p:nvSpPr>
        <p:spPr>
          <a:xfrm>
            <a:off x="628650" y="1310641"/>
            <a:ext cx="4528476" cy="4652963"/>
          </a:xfrm>
        </p:spPr>
        <p:txBody>
          <a:bodyPr>
            <a:normAutofit/>
          </a:bodyPr>
          <a:lstStyle/>
          <a:p>
            <a:r>
              <a:rPr lang="en-US" sz="3600" dirty="0"/>
              <a:t>Emerging mobility</a:t>
            </a:r>
          </a:p>
          <a:p>
            <a:pPr lvl="1"/>
            <a:r>
              <a:rPr lang="en-US" sz="3200" dirty="0"/>
              <a:t>TNCs Disabled Access</a:t>
            </a:r>
          </a:p>
          <a:p>
            <a:pPr lvl="1"/>
            <a:r>
              <a:rPr lang="en-US" sz="3200" dirty="0"/>
              <a:t>New technology</a:t>
            </a:r>
            <a:endParaRPr lang="en-US" sz="2800" dirty="0"/>
          </a:p>
          <a:p>
            <a:pPr lvl="2"/>
            <a:r>
              <a:rPr lang="en-US" sz="2800" dirty="0" err="1"/>
              <a:t>Avs</a:t>
            </a:r>
            <a:endParaRPr lang="en-US" sz="2800" dirty="0"/>
          </a:p>
          <a:p>
            <a:pPr lvl="2"/>
            <a:r>
              <a:rPr lang="en-US" sz="2800" dirty="0"/>
              <a:t>Users and nonusers</a:t>
            </a:r>
          </a:p>
          <a:p>
            <a:r>
              <a:rPr lang="en-US" sz="3600" dirty="0"/>
              <a:t>Be proactive, not reactive</a:t>
            </a:r>
          </a:p>
          <a:p>
            <a:pPr marL="457200" lvl="1" indent="0">
              <a:buNone/>
            </a:pPr>
            <a:endParaRPr lang="en-US" dirty="0"/>
          </a:p>
        </p:txBody>
      </p:sp>
      <p:pic>
        <p:nvPicPr>
          <p:cNvPr id="6" name="Picture 5" descr="SFMTA flyer labeled TNCs and Disabled Access. Photos of a wheelchair user rolling down he sidewalk, a white sedan with ridesharing stickers visible in the windshield, a blind person using a cane and guide dog to cross the street, and a person using a walker in a crowded outdoor space.">
            <a:extLst>
              <a:ext uri="{FF2B5EF4-FFF2-40B4-BE49-F238E27FC236}">
                <a16:creationId xmlns:a16="http://schemas.microsoft.com/office/drawing/2014/main" id="{95A3ED50-D32E-4D9F-89C9-73BB3D6C287B}"/>
              </a:ext>
            </a:extLst>
          </p:cNvPr>
          <p:cNvPicPr>
            <a:picLocks noChangeAspect="1"/>
          </p:cNvPicPr>
          <p:nvPr/>
        </p:nvPicPr>
        <p:blipFill>
          <a:blip r:embed="rId3"/>
          <a:stretch>
            <a:fillRect/>
          </a:stretch>
        </p:blipFill>
        <p:spPr>
          <a:xfrm>
            <a:off x="5157126" y="1464154"/>
            <a:ext cx="3358224" cy="4345935"/>
          </a:xfrm>
          <a:prstGeom prst="rect">
            <a:avLst/>
          </a:prstGeom>
        </p:spPr>
      </p:pic>
    </p:spTree>
    <p:extLst>
      <p:ext uri="{BB962C8B-B14F-4D97-AF65-F5344CB8AC3E}">
        <p14:creationId xmlns:p14="http://schemas.microsoft.com/office/powerpoint/2010/main" val="3285717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93CB6-5380-4706-8423-2865ECAED048}"/>
              </a:ext>
            </a:extLst>
          </p:cNvPr>
          <p:cNvSpPr>
            <a:spLocks noGrp="1"/>
          </p:cNvSpPr>
          <p:nvPr>
            <p:ph type="title"/>
          </p:nvPr>
        </p:nvSpPr>
        <p:spPr/>
        <p:txBody>
          <a:bodyPr/>
          <a:lstStyle/>
          <a:p>
            <a:r>
              <a:rPr lang="en-US" dirty="0"/>
              <a:t>Funding</a:t>
            </a:r>
          </a:p>
        </p:txBody>
      </p:sp>
      <p:sp>
        <p:nvSpPr>
          <p:cNvPr id="3" name="Content Placeholder 2">
            <a:extLst>
              <a:ext uri="{FF2B5EF4-FFF2-40B4-BE49-F238E27FC236}">
                <a16:creationId xmlns:a16="http://schemas.microsoft.com/office/drawing/2014/main" id="{41CE7759-8E9A-4E02-AA11-14C42265AE42}"/>
              </a:ext>
            </a:extLst>
          </p:cNvPr>
          <p:cNvSpPr>
            <a:spLocks noGrp="1"/>
          </p:cNvSpPr>
          <p:nvPr>
            <p:ph idx="1"/>
          </p:nvPr>
        </p:nvSpPr>
        <p:spPr>
          <a:xfrm>
            <a:off x="628650" y="1310641"/>
            <a:ext cx="5238750" cy="4652963"/>
          </a:xfrm>
        </p:spPr>
        <p:txBody>
          <a:bodyPr>
            <a:normAutofit fontScale="85000" lnSpcReduction="20000"/>
          </a:bodyPr>
          <a:lstStyle/>
          <a:p>
            <a:pPr>
              <a:spcAft>
                <a:spcPts val="1200"/>
              </a:spcAft>
            </a:pPr>
            <a:r>
              <a:rPr lang="en-US" sz="3600" dirty="0"/>
              <a:t>Be smart with current funding</a:t>
            </a:r>
          </a:p>
          <a:p>
            <a:pPr>
              <a:spcAft>
                <a:spcPts val="1200"/>
              </a:spcAft>
            </a:pPr>
            <a:r>
              <a:rPr lang="en-US" sz="3600" dirty="0"/>
              <a:t>New funding sources</a:t>
            </a:r>
          </a:p>
          <a:p>
            <a:pPr lvl="1">
              <a:spcAft>
                <a:spcPts val="1200"/>
              </a:spcAft>
            </a:pPr>
            <a:r>
              <a:rPr lang="en-US" sz="3200" dirty="0"/>
              <a:t>FASTER Bay Area</a:t>
            </a:r>
          </a:p>
          <a:p>
            <a:pPr>
              <a:spcAft>
                <a:spcPts val="1200"/>
              </a:spcAft>
            </a:pPr>
            <a:r>
              <a:rPr lang="en-US" sz="3600" dirty="0"/>
              <a:t>Paratransit</a:t>
            </a:r>
          </a:p>
          <a:p>
            <a:pPr lvl="1">
              <a:spcAft>
                <a:spcPts val="1200"/>
              </a:spcAft>
            </a:pPr>
            <a:r>
              <a:rPr lang="en-US" sz="3200" dirty="0"/>
              <a:t>Cost</a:t>
            </a:r>
          </a:p>
          <a:p>
            <a:pPr lvl="1">
              <a:spcAft>
                <a:spcPts val="1200"/>
              </a:spcAft>
            </a:pPr>
            <a:r>
              <a:rPr lang="en-US" sz="3200" dirty="0"/>
              <a:t>Technology</a:t>
            </a:r>
          </a:p>
          <a:p>
            <a:pPr>
              <a:spcAft>
                <a:spcPts val="1200"/>
              </a:spcAft>
            </a:pPr>
            <a:r>
              <a:rPr lang="en-US" sz="3600" dirty="0"/>
              <a:t>Affordability</a:t>
            </a:r>
          </a:p>
        </p:txBody>
      </p:sp>
      <p:pic>
        <p:nvPicPr>
          <p:cNvPr id="4" name="Picture 2" descr="Smartphone with SF paratransit app open showing a message that says, valid until 3/20/15 at 10:55 AM">
            <a:extLst>
              <a:ext uri="{FF2B5EF4-FFF2-40B4-BE49-F238E27FC236}">
                <a16:creationId xmlns:a16="http://schemas.microsoft.com/office/drawing/2014/main" id="{CCF174DC-EA41-451F-B596-3E03222A6F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75" y="1310640"/>
            <a:ext cx="2286000" cy="4506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2721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93CB6-5380-4706-8423-2865ECAED048}"/>
              </a:ext>
            </a:extLst>
          </p:cNvPr>
          <p:cNvSpPr>
            <a:spLocks noGrp="1"/>
          </p:cNvSpPr>
          <p:nvPr>
            <p:ph type="title"/>
          </p:nvPr>
        </p:nvSpPr>
        <p:spPr/>
        <p:txBody>
          <a:bodyPr/>
          <a:lstStyle/>
          <a:p>
            <a:r>
              <a:rPr lang="en-US" dirty="0"/>
              <a:t>Climate is Changing</a:t>
            </a:r>
          </a:p>
        </p:txBody>
      </p:sp>
      <p:sp>
        <p:nvSpPr>
          <p:cNvPr id="5" name="Rectangle 4">
            <a:extLst>
              <a:ext uri="{FF2B5EF4-FFF2-40B4-BE49-F238E27FC236}">
                <a16:creationId xmlns:a16="http://schemas.microsoft.com/office/drawing/2014/main" id="{BD674E74-F408-4ED9-BB2C-B3F8E901700C}"/>
              </a:ext>
            </a:extLst>
          </p:cNvPr>
          <p:cNvSpPr/>
          <p:nvPr/>
        </p:nvSpPr>
        <p:spPr>
          <a:xfrm>
            <a:off x="628650" y="1281678"/>
            <a:ext cx="7886700" cy="1569660"/>
          </a:xfrm>
          <a:prstGeom prst="rect">
            <a:avLst/>
          </a:prstGeom>
        </p:spPr>
        <p:txBody>
          <a:bodyPr wrap="square">
            <a:spAutoFit/>
          </a:bodyPr>
          <a:lstStyle/>
          <a:p>
            <a:pPr marL="171450" lvl="0" indent="-171450">
              <a:spcAft>
                <a:spcPts val="1200"/>
              </a:spcAft>
              <a:buFont typeface="Arial" panose="020B0604020202020204" pitchFamily="34" charset="0"/>
              <a:buChar char="•"/>
            </a:pPr>
            <a:r>
              <a:rPr lang="en-US" sz="2800" dirty="0"/>
              <a:t> “New normal”</a:t>
            </a:r>
          </a:p>
          <a:p>
            <a:pPr marL="628650" lvl="1" indent="-171450">
              <a:spcAft>
                <a:spcPts val="1200"/>
              </a:spcAft>
              <a:buFont typeface="Arial" panose="020B0604020202020204" pitchFamily="34" charset="0"/>
              <a:buChar char="•"/>
            </a:pPr>
            <a:r>
              <a:rPr lang="en-US" sz="2400" dirty="0"/>
              <a:t> Extreme weather, rising temperatures, rain, etc. </a:t>
            </a:r>
          </a:p>
          <a:p>
            <a:pPr marL="628650" lvl="1" indent="-171450">
              <a:spcAft>
                <a:spcPts val="1200"/>
              </a:spcAft>
              <a:buFont typeface="Arial" panose="020B0604020202020204" pitchFamily="34" charset="0"/>
              <a:buChar char="•"/>
            </a:pPr>
            <a:r>
              <a:rPr lang="en-US" sz="2400" dirty="0"/>
              <a:t> Vulnerable people</a:t>
            </a:r>
          </a:p>
        </p:txBody>
      </p:sp>
      <p:pic>
        <p:nvPicPr>
          <p:cNvPr id="4" name="Picture 3" descr="Heat advisory warning banner from the national weather service">
            <a:extLst>
              <a:ext uri="{FF2B5EF4-FFF2-40B4-BE49-F238E27FC236}">
                <a16:creationId xmlns:a16="http://schemas.microsoft.com/office/drawing/2014/main" id="{884F37D9-4FE5-496D-BA21-D47FF78D9FE0}"/>
              </a:ext>
            </a:extLst>
          </p:cNvPr>
          <p:cNvPicPr>
            <a:picLocks noChangeAspect="1"/>
          </p:cNvPicPr>
          <p:nvPr/>
        </p:nvPicPr>
        <p:blipFill>
          <a:blip r:embed="rId3"/>
          <a:stretch>
            <a:fillRect/>
          </a:stretch>
        </p:blipFill>
        <p:spPr>
          <a:xfrm>
            <a:off x="1936861" y="3130541"/>
            <a:ext cx="5270278" cy="1228866"/>
          </a:xfrm>
          <a:prstGeom prst="rect">
            <a:avLst/>
          </a:prstGeom>
        </p:spPr>
      </p:pic>
      <p:sp>
        <p:nvSpPr>
          <p:cNvPr id="3" name="Content Placeholder 2">
            <a:extLst>
              <a:ext uri="{FF2B5EF4-FFF2-40B4-BE49-F238E27FC236}">
                <a16:creationId xmlns:a16="http://schemas.microsoft.com/office/drawing/2014/main" id="{41CE7759-8E9A-4E02-AA11-14C42265AE42}"/>
              </a:ext>
            </a:extLst>
          </p:cNvPr>
          <p:cNvSpPr>
            <a:spLocks noGrp="1"/>
          </p:cNvSpPr>
          <p:nvPr>
            <p:ph idx="1"/>
          </p:nvPr>
        </p:nvSpPr>
        <p:spPr>
          <a:xfrm>
            <a:off x="628650" y="4675376"/>
            <a:ext cx="7886700" cy="1663807"/>
          </a:xfrm>
        </p:spPr>
        <p:txBody>
          <a:bodyPr>
            <a:normAutofit lnSpcReduction="10000"/>
          </a:bodyPr>
          <a:lstStyle/>
          <a:p>
            <a:pPr>
              <a:spcAft>
                <a:spcPts val="1200"/>
              </a:spcAft>
            </a:pPr>
            <a:r>
              <a:rPr lang="en-US" dirty="0"/>
              <a:t>Build Resiliency into our transportation system</a:t>
            </a:r>
          </a:p>
          <a:p>
            <a:pPr lvl="1">
              <a:spcAft>
                <a:spcPts val="1200"/>
              </a:spcAft>
            </a:pPr>
            <a:r>
              <a:rPr lang="en-US" dirty="0"/>
              <a:t>Better service now</a:t>
            </a:r>
          </a:p>
          <a:p>
            <a:pPr lvl="1">
              <a:spcAft>
                <a:spcPts val="1200"/>
              </a:spcAft>
            </a:pPr>
            <a:r>
              <a:rPr lang="en-US" dirty="0"/>
              <a:t>Emergencies</a:t>
            </a:r>
          </a:p>
        </p:txBody>
      </p:sp>
    </p:spTree>
    <p:extLst>
      <p:ext uri="{BB962C8B-B14F-4D97-AF65-F5344CB8AC3E}">
        <p14:creationId xmlns:p14="http://schemas.microsoft.com/office/powerpoint/2010/main" val="2570494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DE807-7DED-4F7F-8038-228DF18FBFB4}"/>
              </a:ext>
            </a:extLst>
          </p:cNvPr>
          <p:cNvSpPr>
            <a:spLocks noGrp="1"/>
          </p:cNvSpPr>
          <p:nvPr>
            <p:ph type="title"/>
          </p:nvPr>
        </p:nvSpPr>
        <p:spPr/>
        <p:txBody>
          <a:bodyPr>
            <a:normAutofit/>
          </a:bodyPr>
          <a:lstStyle/>
          <a:p>
            <a:r>
              <a:rPr lang="en-US" sz="5400" dirty="0"/>
              <a:t>Wrap Up - Big Ideas</a:t>
            </a:r>
          </a:p>
        </p:txBody>
      </p:sp>
      <p:sp>
        <p:nvSpPr>
          <p:cNvPr id="3" name="Content Placeholder 2">
            <a:extLst>
              <a:ext uri="{FF2B5EF4-FFF2-40B4-BE49-F238E27FC236}">
                <a16:creationId xmlns:a16="http://schemas.microsoft.com/office/drawing/2014/main" id="{0509E32D-0777-4EF7-851B-7811ADB5A344}"/>
              </a:ext>
            </a:extLst>
          </p:cNvPr>
          <p:cNvSpPr>
            <a:spLocks noGrp="1"/>
          </p:cNvSpPr>
          <p:nvPr>
            <p:ph idx="1"/>
          </p:nvPr>
        </p:nvSpPr>
        <p:spPr/>
        <p:txBody>
          <a:bodyPr>
            <a:normAutofit/>
          </a:bodyPr>
          <a:lstStyle/>
          <a:p>
            <a:r>
              <a:rPr lang="en-US" sz="4800" dirty="0"/>
              <a:t> History</a:t>
            </a:r>
          </a:p>
          <a:p>
            <a:r>
              <a:rPr lang="en-US" sz="4800" dirty="0"/>
              <a:t> Geometry</a:t>
            </a:r>
          </a:p>
          <a:p>
            <a:r>
              <a:rPr lang="en-US" sz="4800" dirty="0"/>
              <a:t> Intersections</a:t>
            </a:r>
          </a:p>
          <a:p>
            <a:r>
              <a:rPr lang="en-US" sz="4800" dirty="0"/>
              <a:t> The Future</a:t>
            </a:r>
          </a:p>
        </p:txBody>
      </p:sp>
      <p:pic>
        <p:nvPicPr>
          <p:cNvPr id="4" name="Picture 3" descr="San Francisco bus stopping to allow passengers to board">
            <a:extLst>
              <a:ext uri="{FF2B5EF4-FFF2-40B4-BE49-F238E27FC236}">
                <a16:creationId xmlns:a16="http://schemas.microsoft.com/office/drawing/2014/main" id="{FA81F00E-756A-460E-8D81-BB7630BB87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8510" y="1310641"/>
            <a:ext cx="3386840" cy="2118359"/>
          </a:xfrm>
          <a:prstGeom prst="rect">
            <a:avLst/>
          </a:prstGeom>
          <a:effectLst>
            <a:glow rad="63500">
              <a:schemeClr val="accent1">
                <a:satMod val="175000"/>
                <a:alpha val="40000"/>
              </a:schemeClr>
            </a:glow>
          </a:effectLst>
        </p:spPr>
      </p:pic>
      <p:pic>
        <p:nvPicPr>
          <p:cNvPr id="5" name="Picture 4" descr="A wheelchair user using a ramp to board a yellow single person vehicle">
            <a:extLst>
              <a:ext uri="{FF2B5EF4-FFF2-40B4-BE49-F238E27FC236}">
                <a16:creationId xmlns:a16="http://schemas.microsoft.com/office/drawing/2014/main" id="{6F2AC6C7-B059-40DB-A0EE-63A05A922097}"/>
              </a:ext>
            </a:extLst>
          </p:cNvPr>
          <p:cNvPicPr>
            <a:picLocks noChangeAspect="1"/>
          </p:cNvPicPr>
          <p:nvPr/>
        </p:nvPicPr>
        <p:blipFill>
          <a:blip r:embed="rId4"/>
          <a:stretch>
            <a:fillRect/>
          </a:stretch>
        </p:blipFill>
        <p:spPr>
          <a:xfrm>
            <a:off x="5128510" y="3899535"/>
            <a:ext cx="3386840" cy="1983721"/>
          </a:xfrm>
          <a:prstGeom prst="rect">
            <a:avLst/>
          </a:prstGeom>
        </p:spPr>
      </p:pic>
    </p:spTree>
    <p:extLst>
      <p:ext uri="{BB962C8B-B14F-4D97-AF65-F5344CB8AC3E}">
        <p14:creationId xmlns:p14="http://schemas.microsoft.com/office/powerpoint/2010/main" val="3420807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B0DE47E-B865-4A40-B504-707BCC251AE8}"/>
              </a:ext>
            </a:extLst>
          </p:cNvPr>
          <p:cNvSpPr>
            <a:spLocks noGrp="1"/>
          </p:cNvSpPr>
          <p:nvPr>
            <p:ph type="ctrTitle"/>
          </p:nvPr>
        </p:nvSpPr>
        <p:spPr>
          <a:xfrm>
            <a:off x="628650" y="1873367"/>
            <a:ext cx="7772400" cy="952960"/>
          </a:xfrm>
        </p:spPr>
        <p:txBody>
          <a:bodyPr>
            <a:normAutofit fontScale="90000"/>
          </a:bodyPr>
          <a:lstStyle/>
          <a:p>
            <a:r>
              <a:rPr lang="en-US" dirty="0"/>
              <a:t>Contact Information</a:t>
            </a:r>
            <a:br>
              <a:rPr lang="en-US" dirty="0"/>
            </a:br>
            <a:endParaRPr lang="en-US" dirty="0"/>
          </a:p>
        </p:txBody>
      </p:sp>
      <p:sp>
        <p:nvSpPr>
          <p:cNvPr id="7" name="Content Placeholder 2">
            <a:extLst>
              <a:ext uri="{FF2B5EF4-FFF2-40B4-BE49-F238E27FC236}">
                <a16:creationId xmlns:a16="http://schemas.microsoft.com/office/drawing/2014/main" id="{42664ACD-9A3E-4D94-BF7A-B6ADD403B837}"/>
              </a:ext>
            </a:extLst>
          </p:cNvPr>
          <p:cNvSpPr txBox="1">
            <a:spLocks/>
          </p:cNvSpPr>
          <p:nvPr/>
        </p:nvSpPr>
        <p:spPr>
          <a:xfrm>
            <a:off x="628650" y="3266354"/>
            <a:ext cx="7886700" cy="3132625"/>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Graphein Pro Book" panose="020B0602020204020204" pitchFamily="34" charset="77"/>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Graphein Pro Book" panose="020B0602020204020204" pitchFamily="34" charset="77"/>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Graphein Pro Book" panose="020B0602020204020204" pitchFamily="34" charset="77"/>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Graphein Pro Book" panose="020B0602020204020204" pitchFamily="34" charset="77"/>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Graphein Pro Book" panose="020B0602020204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dirty="0"/>
              <a:t>Annette Williams</a:t>
            </a:r>
          </a:p>
          <a:p>
            <a:pPr>
              <a:lnSpc>
                <a:spcPct val="150000"/>
              </a:lnSpc>
            </a:pPr>
            <a:r>
              <a:rPr lang="en-US" sz="2400" dirty="0"/>
              <a:t>San Francisco Municipal Transportation Agency</a:t>
            </a:r>
          </a:p>
          <a:p>
            <a:pPr>
              <a:lnSpc>
                <a:spcPct val="150000"/>
              </a:lnSpc>
            </a:pPr>
            <a:r>
              <a:rPr lang="en-US" sz="2400" dirty="0"/>
              <a:t>Manager, Accessible Services</a:t>
            </a:r>
          </a:p>
          <a:p>
            <a:pPr>
              <a:lnSpc>
                <a:spcPct val="150000"/>
              </a:lnSpc>
            </a:pPr>
            <a:r>
              <a:rPr lang="en-US" dirty="0">
                <a:hlinkClick r:id="rId3">
                  <a:extLst>
                    <a:ext uri="{A12FA001-AC4F-418D-AE19-62706E023703}">
                      <ahyp:hlinkClr xmlns:ahyp="http://schemas.microsoft.com/office/drawing/2018/hyperlinkcolor" val="tx"/>
                    </a:ext>
                  </a:extLst>
                </a:hlinkClick>
              </a:rPr>
              <a:t>Annette.Williams@sfmta.com</a:t>
            </a:r>
            <a:endParaRPr lang="en-US" dirty="0"/>
          </a:p>
        </p:txBody>
      </p:sp>
    </p:spTree>
    <p:extLst>
      <p:ext uri="{BB962C8B-B14F-4D97-AF65-F5344CB8AC3E}">
        <p14:creationId xmlns:p14="http://schemas.microsoft.com/office/powerpoint/2010/main" val="3078395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2532C-D379-4AED-BCE5-040641554A15}"/>
              </a:ext>
            </a:extLst>
          </p:cNvPr>
          <p:cNvSpPr>
            <a:spLocks noGrp="1"/>
          </p:cNvSpPr>
          <p:nvPr>
            <p:ph type="ctrTitle"/>
          </p:nvPr>
        </p:nvSpPr>
        <p:spPr/>
        <p:txBody>
          <a:bodyPr>
            <a:normAutofit/>
          </a:bodyPr>
          <a:lstStyle/>
          <a:p>
            <a:r>
              <a:rPr lang="en-US" sz="5400" dirty="0"/>
              <a:t>History</a:t>
            </a:r>
          </a:p>
        </p:txBody>
      </p:sp>
    </p:spTree>
    <p:extLst>
      <p:ext uri="{BB962C8B-B14F-4D97-AF65-F5344CB8AC3E}">
        <p14:creationId xmlns:p14="http://schemas.microsoft.com/office/powerpoint/2010/main" val="3040817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04617"/>
            <a:ext cx="7886700" cy="945514"/>
          </a:xfrm>
        </p:spPr>
        <p:txBody>
          <a:bodyPr>
            <a:normAutofit/>
          </a:bodyPr>
          <a:lstStyle/>
          <a:p>
            <a:pPr algn="ctr"/>
            <a:r>
              <a:rPr lang="en-US" dirty="0"/>
              <a:t>Disability Rights Movement</a:t>
            </a:r>
          </a:p>
        </p:txBody>
      </p:sp>
      <p:sp>
        <p:nvSpPr>
          <p:cNvPr id="6" name="Content Placeholder 2">
            <a:extLst>
              <a:ext uri="{FF2B5EF4-FFF2-40B4-BE49-F238E27FC236}">
                <a16:creationId xmlns:a16="http://schemas.microsoft.com/office/drawing/2014/main" id="{D7A0F67E-45D4-496C-91C4-21E5EC86B95C}"/>
              </a:ext>
            </a:extLst>
          </p:cNvPr>
          <p:cNvSpPr txBox="1">
            <a:spLocks/>
          </p:cNvSpPr>
          <p:nvPr/>
        </p:nvSpPr>
        <p:spPr>
          <a:xfrm>
            <a:off x="628650" y="1310641"/>
            <a:ext cx="4789702" cy="465296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Graphein Pro Book" panose="020B0602020204020204" pitchFamily="34" charset="77"/>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Graphein Pro Book" panose="020B0602020204020204" pitchFamily="34" charset="77"/>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Graphein Pro Book" panose="020B0602020204020204" pitchFamily="34" charset="77"/>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Graphein Pro Book" panose="020B0602020204020204" pitchFamily="34" charset="77"/>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Graphein Pro Book" panose="020B0602020204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Bay Area birthplace of Disability Rights Movement</a:t>
            </a:r>
          </a:p>
          <a:p>
            <a:r>
              <a:rPr lang="en-US" b="1" dirty="0"/>
              <a:t>1973</a:t>
            </a:r>
          </a:p>
          <a:p>
            <a:pPr lvl="1"/>
            <a:r>
              <a:rPr lang="en-US" dirty="0"/>
              <a:t>Rehabilitation Act</a:t>
            </a:r>
          </a:p>
          <a:p>
            <a:pPr lvl="1"/>
            <a:r>
              <a:rPr lang="en-US" dirty="0"/>
              <a:t>Section 504</a:t>
            </a:r>
          </a:p>
          <a:p>
            <a:pPr lvl="2"/>
            <a:r>
              <a:rPr lang="en-US" dirty="0"/>
              <a:t>Any entity receiving federal funding cannot discriminate based on disability</a:t>
            </a:r>
          </a:p>
          <a:p>
            <a:r>
              <a:rPr lang="en-US" b="1" dirty="0"/>
              <a:t>1977</a:t>
            </a:r>
          </a:p>
          <a:p>
            <a:pPr lvl="1"/>
            <a:r>
              <a:rPr lang="en-US" dirty="0"/>
              <a:t>Section 504 not taken effect</a:t>
            </a:r>
          </a:p>
          <a:p>
            <a:pPr lvl="1"/>
            <a:r>
              <a:rPr lang="en-US" dirty="0"/>
              <a:t>Demonstrations across the US</a:t>
            </a:r>
          </a:p>
        </p:txBody>
      </p:sp>
      <p:pic>
        <p:nvPicPr>
          <p:cNvPr id="4" name="Content Placeholder 4" descr="Photo of a group of people with disabilities protesting the delay in Section 504 enforcemen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418352" y="1315931"/>
            <a:ext cx="3403452" cy="2656148"/>
          </a:xfrm>
          <a:prstGeom prst="rect">
            <a:avLst/>
          </a:prstGeom>
        </p:spPr>
      </p:pic>
      <p:pic>
        <p:nvPicPr>
          <p:cNvPr id="5" name="Picture 9" descr="Photo of a Black man in a wheelchair. He is holding a flag that says &quot;Sign 504&quot; while another person pushes him in his wheelchair. He is in a line of protestors at the capitol build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8352" y="3913420"/>
            <a:ext cx="3403452" cy="224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854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F0053-AE8C-477F-84B2-450A77B19F42}"/>
              </a:ext>
            </a:extLst>
          </p:cNvPr>
          <p:cNvSpPr>
            <a:spLocks noGrp="1"/>
          </p:cNvSpPr>
          <p:nvPr>
            <p:ph type="title"/>
          </p:nvPr>
        </p:nvSpPr>
        <p:spPr/>
        <p:txBody>
          <a:bodyPr>
            <a:normAutofit fontScale="90000"/>
          </a:bodyPr>
          <a:lstStyle/>
          <a:p>
            <a:r>
              <a:rPr lang="en-US" dirty="0"/>
              <a:t>San Francisco Federal Building </a:t>
            </a:r>
            <a:br>
              <a:rPr lang="en-US" dirty="0"/>
            </a:br>
            <a:r>
              <a:rPr lang="en-US" dirty="0"/>
              <a:t>Sit-In, 1977</a:t>
            </a:r>
          </a:p>
        </p:txBody>
      </p:sp>
      <p:pic>
        <p:nvPicPr>
          <p:cNvPr id="7" name="Picture 6" descr="An ASL interpreter standing on top of a table at an outside protest for section 504. She signs while a crowd of people with disabilities looks towards her.">
            <a:extLst>
              <a:ext uri="{FF2B5EF4-FFF2-40B4-BE49-F238E27FC236}">
                <a16:creationId xmlns:a16="http://schemas.microsoft.com/office/drawing/2014/main" id="{EB08E3C9-D1F1-4739-9F14-A4995D7FFE87}"/>
              </a:ext>
            </a:extLst>
          </p:cNvPr>
          <p:cNvPicPr>
            <a:picLocks noChangeAspect="1"/>
          </p:cNvPicPr>
          <p:nvPr/>
        </p:nvPicPr>
        <p:blipFill>
          <a:blip r:embed="rId3"/>
          <a:stretch>
            <a:fillRect/>
          </a:stretch>
        </p:blipFill>
        <p:spPr>
          <a:xfrm>
            <a:off x="628650" y="1531235"/>
            <a:ext cx="3722041" cy="2479020"/>
          </a:xfrm>
          <a:prstGeom prst="rect">
            <a:avLst/>
          </a:prstGeom>
        </p:spPr>
      </p:pic>
      <p:pic>
        <p:nvPicPr>
          <p:cNvPr id="5" name="Content Placeholder 4" descr="Several people in wheelchairs outside of the Federal Building in San Francisco">
            <a:extLst>
              <a:ext uri="{FF2B5EF4-FFF2-40B4-BE49-F238E27FC236}">
                <a16:creationId xmlns:a16="http://schemas.microsoft.com/office/drawing/2014/main" id="{72BBB385-11AA-4141-AF2C-CCB1C9FA9A4A}"/>
              </a:ext>
            </a:extLst>
          </p:cNvPr>
          <p:cNvPicPr>
            <a:picLocks noGrp="1" noChangeAspect="1"/>
          </p:cNvPicPr>
          <p:nvPr>
            <p:ph idx="1"/>
          </p:nvPr>
        </p:nvPicPr>
        <p:blipFill>
          <a:blip r:embed="rId4"/>
          <a:stretch>
            <a:fillRect/>
          </a:stretch>
        </p:blipFill>
        <p:spPr>
          <a:xfrm>
            <a:off x="4964198" y="1531235"/>
            <a:ext cx="3722002" cy="2479020"/>
          </a:xfrm>
        </p:spPr>
      </p:pic>
      <p:pic>
        <p:nvPicPr>
          <p:cNvPr id="9" name="Picture 8" descr="Protestors wearing sandwich board signs than say: &quot;Careful not to back down on affirmative action, you might break your neck, sign 504&quot;, &quot;Access to Work&quot;, and &quot;No more negotiations, sign 504&quot;">
            <a:extLst>
              <a:ext uri="{FF2B5EF4-FFF2-40B4-BE49-F238E27FC236}">
                <a16:creationId xmlns:a16="http://schemas.microsoft.com/office/drawing/2014/main" id="{C6411FAF-1DFF-4D80-918A-A258E3A1CA37}"/>
              </a:ext>
            </a:extLst>
          </p:cNvPr>
          <p:cNvPicPr>
            <a:picLocks noChangeAspect="1"/>
          </p:cNvPicPr>
          <p:nvPr/>
        </p:nvPicPr>
        <p:blipFill>
          <a:blip r:embed="rId5"/>
          <a:stretch>
            <a:fillRect/>
          </a:stretch>
        </p:blipFill>
        <p:spPr>
          <a:xfrm>
            <a:off x="2796444" y="4010255"/>
            <a:ext cx="3722002" cy="2476697"/>
          </a:xfrm>
          <a:prstGeom prst="rect">
            <a:avLst/>
          </a:prstGeom>
        </p:spPr>
      </p:pic>
    </p:spTree>
    <p:extLst>
      <p:ext uri="{BB962C8B-B14F-4D97-AF65-F5344CB8AC3E}">
        <p14:creationId xmlns:p14="http://schemas.microsoft.com/office/powerpoint/2010/main" val="22386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04617"/>
            <a:ext cx="7886700" cy="945514"/>
          </a:xfrm>
        </p:spPr>
        <p:txBody>
          <a:bodyPr>
            <a:normAutofit fontScale="90000"/>
          </a:bodyPr>
          <a:lstStyle/>
          <a:p>
            <a:pPr algn="ctr"/>
            <a:r>
              <a:rPr lang="en-US" altLang="en-US" dirty="0"/>
              <a:t>Disability Rights Movement (cont’d)</a:t>
            </a:r>
            <a:endParaRPr lang="en-US" dirty="0"/>
          </a:p>
        </p:txBody>
      </p:sp>
      <p:sp>
        <p:nvSpPr>
          <p:cNvPr id="5" name="Content Placeholder 2">
            <a:extLst>
              <a:ext uri="{FF2B5EF4-FFF2-40B4-BE49-F238E27FC236}">
                <a16:creationId xmlns:a16="http://schemas.microsoft.com/office/drawing/2014/main" id="{5E682B31-939A-4EC6-8F49-29ACF1552398}"/>
              </a:ext>
            </a:extLst>
          </p:cNvPr>
          <p:cNvSpPr txBox="1">
            <a:spLocks/>
          </p:cNvSpPr>
          <p:nvPr/>
        </p:nvSpPr>
        <p:spPr>
          <a:xfrm>
            <a:off x="628650" y="1310641"/>
            <a:ext cx="4789702" cy="465296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Graphein Pro Book" panose="020B0602020204020204" pitchFamily="34" charset="77"/>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Graphein Pro Book" panose="020B0602020204020204" pitchFamily="34" charset="77"/>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Graphein Pro Book" panose="020B0602020204020204" pitchFamily="34" charset="77"/>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Graphein Pro Book" panose="020B0602020204020204" pitchFamily="34" charset="77"/>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Graphein Pro Book" panose="020B0602020204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1980</a:t>
            </a:r>
          </a:p>
          <a:p>
            <a:pPr lvl="1"/>
            <a:r>
              <a:rPr lang="en-US" dirty="0"/>
              <a:t>First accessible Muni buses</a:t>
            </a:r>
          </a:p>
          <a:p>
            <a:pPr lvl="1"/>
            <a:r>
              <a:rPr lang="en-US" dirty="0"/>
              <a:t>Beginning of SF Paratransit</a:t>
            </a:r>
          </a:p>
          <a:p>
            <a:r>
              <a:rPr lang="en-US" b="1" dirty="0"/>
              <a:t>1980’s</a:t>
            </a:r>
          </a:p>
          <a:p>
            <a:pPr lvl="1"/>
            <a:r>
              <a:rPr lang="en-US" dirty="0"/>
              <a:t>Demonstrations at APTA meetings</a:t>
            </a:r>
          </a:p>
          <a:p>
            <a:r>
              <a:rPr lang="en-US" b="1" dirty="0"/>
              <a:t>1990</a:t>
            </a:r>
          </a:p>
          <a:p>
            <a:pPr lvl="1"/>
            <a:r>
              <a:rPr lang="en-US" dirty="0"/>
              <a:t>Americans with Disabilities Act (ADA)</a:t>
            </a:r>
          </a:p>
          <a:p>
            <a:r>
              <a:rPr lang="en-US" b="1" dirty="0"/>
              <a:t>1992</a:t>
            </a:r>
          </a:p>
          <a:p>
            <a:pPr lvl="1"/>
            <a:r>
              <a:rPr lang="en-US" dirty="0"/>
              <a:t>Designated network of accessible rail stations/stops to meet ADA Key Station requirements</a:t>
            </a:r>
          </a:p>
          <a:p>
            <a:r>
              <a:rPr lang="en-US" b="1" dirty="0"/>
              <a:t>1994</a:t>
            </a:r>
          </a:p>
          <a:p>
            <a:pPr lvl="1"/>
            <a:r>
              <a:rPr lang="en-US" dirty="0"/>
              <a:t>First ramped taxis in San Francisco</a:t>
            </a:r>
          </a:p>
        </p:txBody>
      </p:sp>
      <p:pic>
        <p:nvPicPr>
          <p:cNvPr id="6" name="Picture 2" descr="https://www.denverpost.com/wp-content/uploads/2017/07/adapt-denver-photos-006.jpg?w=620">
            <a:extLst>
              <a:ext uri="{FF2B5EF4-FFF2-40B4-BE49-F238E27FC236}">
                <a16:creationId xmlns:a16="http://schemas.microsoft.com/office/drawing/2014/main" id="{D13D1723-6515-4B59-9B10-A433A3E3C3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8352" y="1310641"/>
            <a:ext cx="3375124" cy="22809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A person in a wheelchair using a ramp to get into an accessible taxi">
            <a:extLst>
              <a:ext uri="{FF2B5EF4-FFF2-40B4-BE49-F238E27FC236}">
                <a16:creationId xmlns:a16="http://schemas.microsoft.com/office/drawing/2014/main" id="{AAE6297E-C705-4AE4-B293-40657CEA2CE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4885" t="25400" r="18808" b="31632"/>
          <a:stretch/>
        </p:blipFill>
        <p:spPr bwMode="auto">
          <a:xfrm>
            <a:off x="5418353" y="3820564"/>
            <a:ext cx="3375123" cy="2246798"/>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71359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4F1F3-F95C-478B-B9AC-A2AAEF60F6C5}"/>
              </a:ext>
            </a:extLst>
          </p:cNvPr>
          <p:cNvSpPr>
            <a:spLocks noGrp="1"/>
          </p:cNvSpPr>
          <p:nvPr>
            <p:ph type="title"/>
          </p:nvPr>
        </p:nvSpPr>
        <p:spPr/>
        <p:txBody>
          <a:bodyPr/>
          <a:lstStyle/>
          <a:p>
            <a:r>
              <a:rPr lang="en-US" dirty="0"/>
              <a:t>Other Improvements by SFMTA</a:t>
            </a:r>
          </a:p>
        </p:txBody>
      </p:sp>
      <p:pic>
        <p:nvPicPr>
          <p:cNvPr id="1026" name="Picture 2" descr="Passenger exits a streetcar onto the ramp">
            <a:extLst>
              <a:ext uri="{FF2B5EF4-FFF2-40B4-BE49-F238E27FC236}">
                <a16:creationId xmlns:a16="http://schemas.microsoft.com/office/drawing/2014/main" id="{EDDE93FC-E083-446B-9DB6-3F290FB8D9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832" y="1310641"/>
            <a:ext cx="4815544" cy="22639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F paratransit taxi debit card">
            <a:extLst>
              <a:ext uri="{FF2B5EF4-FFF2-40B4-BE49-F238E27FC236}">
                <a16:creationId xmlns:a16="http://schemas.microsoft.com/office/drawing/2014/main" id="{9A1C0B62-E80D-4FC1-AACF-F81B1A719C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1510" y="1290050"/>
            <a:ext cx="3632204" cy="22845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hoparound logo">
            <a:extLst>
              <a:ext uri="{FF2B5EF4-FFF2-40B4-BE49-F238E27FC236}">
                <a16:creationId xmlns:a16="http://schemas.microsoft.com/office/drawing/2014/main" id="{CC96CD42-536C-40CE-8ABC-63620088B7F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9832" y="3923025"/>
            <a:ext cx="4049484" cy="791263"/>
          </a:xfrm>
          <a:prstGeom prst="rect">
            <a:avLst/>
          </a:prstGeom>
          <a:noFill/>
          <a:ln w="28575">
            <a:noFill/>
          </a:ln>
        </p:spPr>
      </p:pic>
      <p:pic>
        <p:nvPicPr>
          <p:cNvPr id="8" name="Picture 7" descr="SFMTA sign with text: This Vehicle Authorized to Enter Bike Lane When Necessary">
            <a:extLst>
              <a:ext uri="{FF2B5EF4-FFF2-40B4-BE49-F238E27FC236}">
                <a16:creationId xmlns:a16="http://schemas.microsoft.com/office/drawing/2014/main" id="{0F5CD245-988D-4F8D-A25E-8BF0F80353D7}"/>
              </a:ext>
            </a:extLst>
          </p:cNvPr>
          <p:cNvPicPr>
            <a:picLocks noChangeAspect="1"/>
          </p:cNvPicPr>
          <p:nvPr/>
        </p:nvPicPr>
        <p:blipFill>
          <a:blip r:embed="rId6"/>
          <a:stretch>
            <a:fillRect/>
          </a:stretch>
        </p:blipFill>
        <p:spPr>
          <a:xfrm>
            <a:off x="299832" y="5062698"/>
            <a:ext cx="4054397" cy="1255081"/>
          </a:xfrm>
          <a:prstGeom prst="rect">
            <a:avLst/>
          </a:prstGeom>
        </p:spPr>
      </p:pic>
      <p:pic>
        <p:nvPicPr>
          <p:cNvPr id="6" name="Picture 2" descr="advertisement graphic for SFMTA with text: Free MUNI for Seniors and People with Disabilities. To qualify for free Muni rides, you must be a low to moderate income and either be a senior or a person with a disability. Program begins March 1, 2015. For more information and to apply for the program visit www.sfmta.com/freemuni or call 311 (415.701.2311). Photo of a powerchair user wearing sunglasses and boarding a train.">
            <a:extLst>
              <a:ext uri="{FF2B5EF4-FFF2-40B4-BE49-F238E27FC236}">
                <a16:creationId xmlns:a16="http://schemas.microsoft.com/office/drawing/2014/main" id="{1E33F030-7D9B-48F0-BE55-370AC3E92C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9430" y="3612691"/>
            <a:ext cx="4354284" cy="2798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938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2532C-D379-4AED-BCE5-040641554A15}"/>
              </a:ext>
            </a:extLst>
          </p:cNvPr>
          <p:cNvSpPr>
            <a:spLocks noGrp="1"/>
          </p:cNvSpPr>
          <p:nvPr>
            <p:ph type="ctrTitle"/>
          </p:nvPr>
        </p:nvSpPr>
        <p:spPr/>
        <p:txBody>
          <a:bodyPr>
            <a:normAutofit/>
          </a:bodyPr>
          <a:lstStyle/>
          <a:p>
            <a:r>
              <a:rPr lang="en-US" sz="5400" dirty="0"/>
              <a:t>Geometry</a:t>
            </a:r>
          </a:p>
        </p:txBody>
      </p:sp>
    </p:spTree>
    <p:extLst>
      <p:ext uri="{BB962C8B-B14F-4D97-AF65-F5344CB8AC3E}">
        <p14:creationId xmlns:p14="http://schemas.microsoft.com/office/powerpoint/2010/main" val="1760811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93CB6-5380-4706-8423-2865ECAED048}"/>
              </a:ext>
            </a:extLst>
          </p:cNvPr>
          <p:cNvSpPr>
            <a:spLocks noGrp="1"/>
          </p:cNvSpPr>
          <p:nvPr>
            <p:ph type="title"/>
          </p:nvPr>
        </p:nvSpPr>
        <p:spPr/>
        <p:txBody>
          <a:bodyPr>
            <a:normAutofit fontScale="90000"/>
          </a:bodyPr>
          <a:lstStyle/>
          <a:p>
            <a:r>
              <a:rPr lang="en-US" dirty="0"/>
              <a:t>Geometry: Making Civil Rights Real</a:t>
            </a:r>
          </a:p>
        </p:txBody>
      </p:sp>
      <p:sp>
        <p:nvSpPr>
          <p:cNvPr id="8" name="Content Placeholder 2">
            <a:extLst>
              <a:ext uri="{FF2B5EF4-FFF2-40B4-BE49-F238E27FC236}">
                <a16:creationId xmlns:a16="http://schemas.microsoft.com/office/drawing/2014/main" id="{0FAD5630-2FC2-4519-95AB-14D246F34E86}"/>
              </a:ext>
            </a:extLst>
          </p:cNvPr>
          <p:cNvSpPr txBox="1">
            <a:spLocks/>
          </p:cNvSpPr>
          <p:nvPr/>
        </p:nvSpPr>
        <p:spPr>
          <a:xfrm>
            <a:off x="628650" y="1310641"/>
            <a:ext cx="7886700" cy="465296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Graphein Pro Book" panose="020B0602020204020204" pitchFamily="34" charset="77"/>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Graphein Pro Book" panose="020B0602020204020204" pitchFamily="34" charset="77"/>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Graphein Pro Book" panose="020B0602020204020204" pitchFamily="34" charset="77"/>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Graphein Pro Book" panose="020B0602020204020204" pitchFamily="34" charset="77"/>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Graphein Pro Book" panose="020B0602020204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3600" dirty="0"/>
              <a:t>Make civil rights real in physical space</a:t>
            </a:r>
          </a:p>
          <a:p>
            <a:pPr>
              <a:spcAft>
                <a:spcPts val="600"/>
              </a:spcAft>
            </a:pPr>
            <a:r>
              <a:rPr lang="en-US" sz="3600" dirty="0"/>
              <a:t>Accessibility is everyone’s responsibility</a:t>
            </a:r>
          </a:p>
          <a:p>
            <a:pPr lvl="1">
              <a:spcAft>
                <a:spcPts val="600"/>
              </a:spcAft>
            </a:pPr>
            <a:r>
              <a:rPr lang="en-US" sz="3200" dirty="0"/>
              <a:t>Build in accessibility from Day 1</a:t>
            </a:r>
          </a:p>
          <a:p>
            <a:pPr>
              <a:spcAft>
                <a:spcPts val="600"/>
              </a:spcAft>
            </a:pPr>
            <a:r>
              <a:rPr lang="en-US" sz="3600" dirty="0"/>
              <a:t>People with disabilities are a valuable consumer base</a:t>
            </a:r>
          </a:p>
          <a:p>
            <a:pPr lvl="1">
              <a:spcAft>
                <a:spcPts val="600"/>
              </a:spcAft>
            </a:pPr>
            <a:r>
              <a:rPr lang="en-US" sz="3200" dirty="0"/>
              <a:t>“Nothing for us without us”</a:t>
            </a:r>
          </a:p>
          <a:p>
            <a:pPr lvl="1">
              <a:spcAft>
                <a:spcPts val="600"/>
              </a:spcAft>
            </a:pPr>
            <a:r>
              <a:rPr lang="en-US" sz="3200" dirty="0"/>
              <a:t>Engage consumers and use their feedback</a:t>
            </a:r>
          </a:p>
          <a:p>
            <a:pPr>
              <a:spcAft>
                <a:spcPts val="600"/>
              </a:spcAft>
            </a:pPr>
            <a:r>
              <a:rPr lang="en-US" sz="3600" dirty="0"/>
              <a:t>Beyond compliance, meet the needs of users</a:t>
            </a:r>
          </a:p>
        </p:txBody>
      </p:sp>
    </p:spTree>
    <p:extLst>
      <p:ext uri="{BB962C8B-B14F-4D97-AF65-F5344CB8AC3E}">
        <p14:creationId xmlns:p14="http://schemas.microsoft.com/office/powerpoint/2010/main" val="3314157816"/>
      </p:ext>
    </p:extLst>
  </p:cSld>
  <p:clrMapOvr>
    <a:masterClrMapping/>
  </p:clrMapOvr>
</p:sld>
</file>

<file path=ppt/theme/theme1.xml><?xml version="1.0" encoding="utf-8"?>
<a:theme xmlns:a="http://schemas.openxmlformats.org/drawingml/2006/main" name="SFMTA">
  <a:themeElements>
    <a:clrScheme name="SFMTA 1">
      <a:dk1>
        <a:srgbClr val="4F5556"/>
      </a:dk1>
      <a:lt1>
        <a:srgbClr val="FFFFFF"/>
      </a:lt1>
      <a:dk2>
        <a:srgbClr val="4F5556"/>
      </a:dk2>
      <a:lt2>
        <a:srgbClr val="FEFFFE"/>
      </a:lt2>
      <a:accent1>
        <a:srgbClr val="0072BA"/>
      </a:accent1>
      <a:accent2>
        <a:srgbClr val="E39500"/>
      </a:accent2>
      <a:accent3>
        <a:srgbClr val="AC1B86"/>
      </a:accent3>
      <a:accent4>
        <a:srgbClr val="009244"/>
      </a:accent4>
      <a:accent5>
        <a:srgbClr val="2F9FB9"/>
      </a:accent5>
      <a:accent6>
        <a:srgbClr val="7A7B7F"/>
      </a:accent6>
      <a:hlink>
        <a:srgbClr val="005898"/>
      </a:hlink>
      <a:folHlink>
        <a:srgbClr val="7A7B7F"/>
      </a:folHlink>
    </a:clrScheme>
    <a:fontScheme name="Test">
      <a:majorFont>
        <a:latin typeface="Graphein Pro Bold"/>
        <a:ea typeface=""/>
        <a:cs typeface=""/>
      </a:majorFont>
      <a:minorFont>
        <a:latin typeface="Graphein Pro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FMTA-Muni Travel Training PPT - ASB edits" id="{83949853-A55C-433E-A122-FE40DAF2C560}" vid="{3DB4A17D-1A22-49AD-806B-5E3E09B910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24DAF82870B0439BCAF0DE95C1675E" ma:contentTypeVersion="0" ma:contentTypeDescription="Create a new document." ma:contentTypeScope="" ma:versionID="6dfe301dda257bb6a14e227bc0a2654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7F0225-F89C-404F-AAFC-34B9004601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E012016-2EA5-4960-8F44-11470BD76BE0}">
  <ds:schemaRefs>
    <ds:schemaRef ds:uri="http://schemas.microsoft.com/office/infopath/2007/PartnerControl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5DDC863-0A1B-4C86-9BAA-4758C09AF2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SFMTA</Template>
  <TotalTime>12841</TotalTime>
  <Words>3519</Words>
  <Application>Microsoft Office PowerPoint</Application>
  <PresentationFormat>On-screen Show (4:3)</PresentationFormat>
  <Paragraphs>356</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Graphein Pro Bold</vt:lpstr>
      <vt:lpstr>Calibri</vt:lpstr>
      <vt:lpstr>Arial</vt:lpstr>
      <vt:lpstr>Graphein Pro Light</vt:lpstr>
      <vt:lpstr>Wingdings</vt:lpstr>
      <vt:lpstr>Graphein Pro Book</vt:lpstr>
      <vt:lpstr>SFMTA</vt:lpstr>
      <vt:lpstr>Transportation Access Matters! Past, Present, Future  TRACS Keynote Address, October 7, 2019 </vt:lpstr>
      <vt:lpstr>Big Ideas</vt:lpstr>
      <vt:lpstr>History</vt:lpstr>
      <vt:lpstr>Disability Rights Movement</vt:lpstr>
      <vt:lpstr>San Francisco Federal Building  Sit-In, 1977</vt:lpstr>
      <vt:lpstr>Disability Rights Movement (cont’d)</vt:lpstr>
      <vt:lpstr>Other Improvements by SFMTA</vt:lpstr>
      <vt:lpstr>Geometry</vt:lpstr>
      <vt:lpstr>Geometry: Making Civil Rights Real</vt:lpstr>
      <vt:lpstr>Geometry: Interventions</vt:lpstr>
      <vt:lpstr>Intersections</vt:lpstr>
      <vt:lpstr>The Curb Cut Effect</vt:lpstr>
      <vt:lpstr>Universal Design</vt:lpstr>
      <vt:lpstr>7 Principles of Universal Design</vt:lpstr>
      <vt:lpstr>People with Disabilities are Vulnerable in Multiple Ways</vt:lpstr>
      <vt:lpstr>Seniors are Vulnerable in Multiple Ways</vt:lpstr>
      <vt:lpstr>Centering Vulnerable Populations</vt:lpstr>
      <vt:lpstr>Other Accessible Interventions</vt:lpstr>
      <vt:lpstr>The Future</vt:lpstr>
      <vt:lpstr>Fewer people driving is good for the future</vt:lpstr>
      <vt:lpstr>Demographics are Changing</vt:lpstr>
      <vt:lpstr>Transportation is Changing</vt:lpstr>
      <vt:lpstr>Funding</vt:lpstr>
      <vt:lpstr>Climate is Changing</vt:lpstr>
      <vt:lpstr>Wrap Up - Big Ideas</vt:lpstr>
      <vt:lpstr>Contact Information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Transportation Access Matters! Keynote Presentation Annette Williams</dc:title>
  <dc:creator>Abigail Brown</dc:creator>
  <cp:lastModifiedBy>moya.shpuntoff</cp:lastModifiedBy>
  <cp:revision>320</cp:revision>
  <cp:lastPrinted>2019-10-07T18:27:55Z</cp:lastPrinted>
  <dcterms:created xsi:type="dcterms:W3CDTF">2018-11-15T06:50:47Z</dcterms:created>
  <dcterms:modified xsi:type="dcterms:W3CDTF">2021-04-01T23:28:45Z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0x0101005D24DAF82870B0439BCAF0DE95C1675E</vt:lpwstr>
  </property>
</Properties>
</file>