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1" r:id="rId4"/>
    <p:sldId id="265" r:id="rId5"/>
    <p:sldId id="262" r:id="rId6"/>
    <p:sldId id="266" r:id="rId7"/>
    <p:sldId id="259" r:id="rId8"/>
    <p:sldId id="257" r:id="rId9"/>
    <p:sldId id="263" r:id="rId10"/>
    <p:sldId id="267" r:id="rId11"/>
    <p:sldId id="264"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2B2B"/>
    <a:srgbClr val="A983AC"/>
    <a:srgbClr val="4959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6" autoAdjust="0"/>
    <p:restoredTop sz="94660"/>
  </p:normalViewPr>
  <p:slideViewPr>
    <p:cSldViewPr snapToGrid="0">
      <p:cViewPr varScale="1">
        <p:scale>
          <a:sx n="71" d="100"/>
          <a:sy n="71"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1050-4BEC-4375-B3C1-6FF1EC8FBC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D74C49-5D73-4037-966E-848B4E3780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4797D2-2FF4-4698-B282-FAB68311116B}"/>
              </a:ext>
            </a:extLst>
          </p:cNvPr>
          <p:cNvSpPr>
            <a:spLocks noGrp="1"/>
          </p:cNvSpPr>
          <p:nvPr>
            <p:ph type="dt" sz="half" idx="10"/>
          </p:nvPr>
        </p:nvSpPr>
        <p:spPr/>
        <p:txBody>
          <a:bodyPr/>
          <a:lstStyle/>
          <a:p>
            <a:fld id="{7B117475-DF36-4AFA-967A-9A2F59540D6E}" type="datetimeFigureOut">
              <a:rPr lang="en-US" smtClean="0"/>
              <a:t>3/8/2023</a:t>
            </a:fld>
            <a:endParaRPr lang="en-US"/>
          </a:p>
        </p:txBody>
      </p:sp>
      <p:sp>
        <p:nvSpPr>
          <p:cNvPr id="5" name="Footer Placeholder 4">
            <a:extLst>
              <a:ext uri="{FF2B5EF4-FFF2-40B4-BE49-F238E27FC236}">
                <a16:creationId xmlns:a16="http://schemas.microsoft.com/office/drawing/2014/main" id="{87EB9D93-E655-4A6D-9A8E-93F7F17EC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8D9E90-7349-4D2B-A5C0-6EC86FC17683}"/>
              </a:ext>
            </a:extLst>
          </p:cNvPr>
          <p:cNvSpPr>
            <a:spLocks noGrp="1"/>
          </p:cNvSpPr>
          <p:nvPr>
            <p:ph type="sldNum" sz="quarter" idx="12"/>
          </p:nvPr>
        </p:nvSpPr>
        <p:spPr/>
        <p:txBody>
          <a:bodyPr/>
          <a:lstStyle/>
          <a:p>
            <a:fld id="{C3B6563D-126C-417D-BE5E-D5230AEEDA19}" type="slidenum">
              <a:rPr lang="en-US" smtClean="0"/>
              <a:t>‹#›</a:t>
            </a:fld>
            <a:endParaRPr lang="en-US"/>
          </a:p>
        </p:txBody>
      </p:sp>
    </p:spTree>
    <p:extLst>
      <p:ext uri="{BB962C8B-B14F-4D97-AF65-F5344CB8AC3E}">
        <p14:creationId xmlns:p14="http://schemas.microsoft.com/office/powerpoint/2010/main" val="2333406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8CA0-2044-483B-8F19-4615717027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ABB98C-9A4D-44F8-B406-D6FBDB76EF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41BF5D-3A76-4C2E-9E94-2D39D3F0EC4B}"/>
              </a:ext>
            </a:extLst>
          </p:cNvPr>
          <p:cNvSpPr>
            <a:spLocks noGrp="1"/>
          </p:cNvSpPr>
          <p:nvPr>
            <p:ph type="dt" sz="half" idx="10"/>
          </p:nvPr>
        </p:nvSpPr>
        <p:spPr/>
        <p:txBody>
          <a:bodyPr/>
          <a:lstStyle/>
          <a:p>
            <a:fld id="{7B117475-DF36-4AFA-967A-9A2F59540D6E}" type="datetimeFigureOut">
              <a:rPr lang="en-US" smtClean="0"/>
              <a:t>3/8/2023</a:t>
            </a:fld>
            <a:endParaRPr lang="en-US"/>
          </a:p>
        </p:txBody>
      </p:sp>
      <p:sp>
        <p:nvSpPr>
          <p:cNvPr id="5" name="Footer Placeholder 4">
            <a:extLst>
              <a:ext uri="{FF2B5EF4-FFF2-40B4-BE49-F238E27FC236}">
                <a16:creationId xmlns:a16="http://schemas.microsoft.com/office/drawing/2014/main" id="{50702E68-87FB-4735-8BC2-9254C738F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B8052F-FF09-4760-8CB1-403364869E8C}"/>
              </a:ext>
            </a:extLst>
          </p:cNvPr>
          <p:cNvSpPr>
            <a:spLocks noGrp="1"/>
          </p:cNvSpPr>
          <p:nvPr>
            <p:ph type="sldNum" sz="quarter" idx="12"/>
          </p:nvPr>
        </p:nvSpPr>
        <p:spPr/>
        <p:txBody>
          <a:bodyPr/>
          <a:lstStyle/>
          <a:p>
            <a:fld id="{C3B6563D-126C-417D-BE5E-D5230AEEDA19}" type="slidenum">
              <a:rPr lang="en-US" smtClean="0"/>
              <a:t>‹#›</a:t>
            </a:fld>
            <a:endParaRPr lang="en-US"/>
          </a:p>
        </p:txBody>
      </p:sp>
    </p:spTree>
    <p:extLst>
      <p:ext uri="{BB962C8B-B14F-4D97-AF65-F5344CB8AC3E}">
        <p14:creationId xmlns:p14="http://schemas.microsoft.com/office/powerpoint/2010/main" val="2701795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92FEAB-2CD5-40BF-B0B7-A68B401C12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D77202-7C87-4121-84F0-864ECF9C1F8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2F5BD4-3774-411A-B735-149E231E0358}"/>
              </a:ext>
            </a:extLst>
          </p:cNvPr>
          <p:cNvSpPr>
            <a:spLocks noGrp="1"/>
          </p:cNvSpPr>
          <p:nvPr>
            <p:ph type="dt" sz="half" idx="10"/>
          </p:nvPr>
        </p:nvSpPr>
        <p:spPr/>
        <p:txBody>
          <a:bodyPr/>
          <a:lstStyle/>
          <a:p>
            <a:fld id="{7B117475-DF36-4AFA-967A-9A2F59540D6E}" type="datetimeFigureOut">
              <a:rPr lang="en-US" smtClean="0"/>
              <a:t>3/8/2023</a:t>
            </a:fld>
            <a:endParaRPr lang="en-US"/>
          </a:p>
        </p:txBody>
      </p:sp>
      <p:sp>
        <p:nvSpPr>
          <p:cNvPr id="5" name="Footer Placeholder 4">
            <a:extLst>
              <a:ext uri="{FF2B5EF4-FFF2-40B4-BE49-F238E27FC236}">
                <a16:creationId xmlns:a16="http://schemas.microsoft.com/office/drawing/2014/main" id="{8CC3063A-2B54-4591-9C90-CB4A8CEF9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182286-6AF0-40A2-BCDB-14E21B2E34EE}"/>
              </a:ext>
            </a:extLst>
          </p:cNvPr>
          <p:cNvSpPr>
            <a:spLocks noGrp="1"/>
          </p:cNvSpPr>
          <p:nvPr>
            <p:ph type="sldNum" sz="quarter" idx="12"/>
          </p:nvPr>
        </p:nvSpPr>
        <p:spPr/>
        <p:txBody>
          <a:bodyPr/>
          <a:lstStyle/>
          <a:p>
            <a:fld id="{C3B6563D-126C-417D-BE5E-D5230AEEDA19}" type="slidenum">
              <a:rPr lang="en-US" smtClean="0"/>
              <a:t>‹#›</a:t>
            </a:fld>
            <a:endParaRPr lang="en-US"/>
          </a:p>
        </p:txBody>
      </p:sp>
    </p:spTree>
    <p:extLst>
      <p:ext uri="{BB962C8B-B14F-4D97-AF65-F5344CB8AC3E}">
        <p14:creationId xmlns:p14="http://schemas.microsoft.com/office/powerpoint/2010/main" val="258523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3BDEF-276B-461F-8B5E-CFDAE0A188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77AB72-6A87-459C-8B57-AC268E7F42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2526B-E70A-4B3A-97AF-A5EA822D92E1}"/>
              </a:ext>
            </a:extLst>
          </p:cNvPr>
          <p:cNvSpPr>
            <a:spLocks noGrp="1"/>
          </p:cNvSpPr>
          <p:nvPr>
            <p:ph type="dt" sz="half" idx="10"/>
          </p:nvPr>
        </p:nvSpPr>
        <p:spPr/>
        <p:txBody>
          <a:bodyPr/>
          <a:lstStyle/>
          <a:p>
            <a:fld id="{7B117475-DF36-4AFA-967A-9A2F59540D6E}" type="datetimeFigureOut">
              <a:rPr lang="en-US" smtClean="0"/>
              <a:t>3/8/2023</a:t>
            </a:fld>
            <a:endParaRPr lang="en-US"/>
          </a:p>
        </p:txBody>
      </p:sp>
      <p:sp>
        <p:nvSpPr>
          <p:cNvPr id="5" name="Footer Placeholder 4">
            <a:extLst>
              <a:ext uri="{FF2B5EF4-FFF2-40B4-BE49-F238E27FC236}">
                <a16:creationId xmlns:a16="http://schemas.microsoft.com/office/drawing/2014/main" id="{738FB7F0-A0B2-4437-BEA7-4C05DC03E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4D836-A53D-46BC-B517-CCF5812E4D4A}"/>
              </a:ext>
            </a:extLst>
          </p:cNvPr>
          <p:cNvSpPr>
            <a:spLocks noGrp="1"/>
          </p:cNvSpPr>
          <p:nvPr>
            <p:ph type="sldNum" sz="quarter" idx="12"/>
          </p:nvPr>
        </p:nvSpPr>
        <p:spPr/>
        <p:txBody>
          <a:bodyPr/>
          <a:lstStyle/>
          <a:p>
            <a:fld id="{C3B6563D-126C-417D-BE5E-D5230AEEDA19}" type="slidenum">
              <a:rPr lang="en-US" smtClean="0"/>
              <a:t>‹#›</a:t>
            </a:fld>
            <a:endParaRPr lang="en-US"/>
          </a:p>
        </p:txBody>
      </p:sp>
    </p:spTree>
    <p:extLst>
      <p:ext uri="{BB962C8B-B14F-4D97-AF65-F5344CB8AC3E}">
        <p14:creationId xmlns:p14="http://schemas.microsoft.com/office/powerpoint/2010/main" val="206479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99C68-E5B0-4C20-B42E-E2817891FE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D1927C-0CB4-4001-AE21-317AE4CBDC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4BC2548-79C4-4D12-BCF5-04DE42B1B7F6}"/>
              </a:ext>
            </a:extLst>
          </p:cNvPr>
          <p:cNvSpPr>
            <a:spLocks noGrp="1"/>
          </p:cNvSpPr>
          <p:nvPr>
            <p:ph type="dt" sz="half" idx="10"/>
          </p:nvPr>
        </p:nvSpPr>
        <p:spPr/>
        <p:txBody>
          <a:bodyPr/>
          <a:lstStyle/>
          <a:p>
            <a:fld id="{7B117475-DF36-4AFA-967A-9A2F59540D6E}" type="datetimeFigureOut">
              <a:rPr lang="en-US" smtClean="0"/>
              <a:t>3/8/2023</a:t>
            </a:fld>
            <a:endParaRPr lang="en-US"/>
          </a:p>
        </p:txBody>
      </p:sp>
      <p:sp>
        <p:nvSpPr>
          <p:cNvPr id="5" name="Footer Placeholder 4">
            <a:extLst>
              <a:ext uri="{FF2B5EF4-FFF2-40B4-BE49-F238E27FC236}">
                <a16:creationId xmlns:a16="http://schemas.microsoft.com/office/drawing/2014/main" id="{A0632833-D5EB-4EA6-A9C7-EC740E02A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3B2C7-7B7E-415D-A2FF-3840BD1562C8}"/>
              </a:ext>
            </a:extLst>
          </p:cNvPr>
          <p:cNvSpPr>
            <a:spLocks noGrp="1"/>
          </p:cNvSpPr>
          <p:nvPr>
            <p:ph type="sldNum" sz="quarter" idx="12"/>
          </p:nvPr>
        </p:nvSpPr>
        <p:spPr/>
        <p:txBody>
          <a:bodyPr/>
          <a:lstStyle/>
          <a:p>
            <a:fld id="{C3B6563D-126C-417D-BE5E-D5230AEEDA19}" type="slidenum">
              <a:rPr lang="en-US" smtClean="0"/>
              <a:t>‹#›</a:t>
            </a:fld>
            <a:endParaRPr lang="en-US"/>
          </a:p>
        </p:txBody>
      </p:sp>
    </p:spTree>
    <p:extLst>
      <p:ext uri="{BB962C8B-B14F-4D97-AF65-F5344CB8AC3E}">
        <p14:creationId xmlns:p14="http://schemas.microsoft.com/office/powerpoint/2010/main" val="720923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9D3DD-965A-460C-928D-13373C71E0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3BF510-8774-45CB-A49D-D1983D2718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A76BD9-D236-4A43-82B1-803895F89A1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73D7F5-9C30-425A-9B77-04D4A0082747}"/>
              </a:ext>
            </a:extLst>
          </p:cNvPr>
          <p:cNvSpPr>
            <a:spLocks noGrp="1"/>
          </p:cNvSpPr>
          <p:nvPr>
            <p:ph type="dt" sz="half" idx="10"/>
          </p:nvPr>
        </p:nvSpPr>
        <p:spPr/>
        <p:txBody>
          <a:bodyPr/>
          <a:lstStyle/>
          <a:p>
            <a:fld id="{7B117475-DF36-4AFA-967A-9A2F59540D6E}" type="datetimeFigureOut">
              <a:rPr lang="en-US" smtClean="0"/>
              <a:t>3/8/2023</a:t>
            </a:fld>
            <a:endParaRPr lang="en-US"/>
          </a:p>
        </p:txBody>
      </p:sp>
      <p:sp>
        <p:nvSpPr>
          <p:cNvPr id="6" name="Footer Placeholder 5">
            <a:extLst>
              <a:ext uri="{FF2B5EF4-FFF2-40B4-BE49-F238E27FC236}">
                <a16:creationId xmlns:a16="http://schemas.microsoft.com/office/drawing/2014/main" id="{AFF4F6FD-D81D-45E7-BF03-8D7DBF05FA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1BAC75-D76A-4E85-8956-DDB84D1D02F5}"/>
              </a:ext>
            </a:extLst>
          </p:cNvPr>
          <p:cNvSpPr>
            <a:spLocks noGrp="1"/>
          </p:cNvSpPr>
          <p:nvPr>
            <p:ph type="sldNum" sz="quarter" idx="12"/>
          </p:nvPr>
        </p:nvSpPr>
        <p:spPr/>
        <p:txBody>
          <a:bodyPr/>
          <a:lstStyle/>
          <a:p>
            <a:fld id="{C3B6563D-126C-417D-BE5E-D5230AEEDA19}" type="slidenum">
              <a:rPr lang="en-US" smtClean="0"/>
              <a:t>‹#›</a:t>
            </a:fld>
            <a:endParaRPr lang="en-US"/>
          </a:p>
        </p:txBody>
      </p:sp>
    </p:spTree>
    <p:extLst>
      <p:ext uri="{BB962C8B-B14F-4D97-AF65-F5344CB8AC3E}">
        <p14:creationId xmlns:p14="http://schemas.microsoft.com/office/powerpoint/2010/main" val="323001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0C22-C864-4703-9B91-B75C777CAE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BAE796-0699-4A3B-8645-A6713914A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03DA2F-F1BE-4C47-93C5-87F1A40D36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D2172A-4482-4521-91CA-45710DE075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8775CA5-79BF-43AD-AA02-997F374F6D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3234A6-0A9F-477F-8BA5-A90317143CEB}"/>
              </a:ext>
            </a:extLst>
          </p:cNvPr>
          <p:cNvSpPr>
            <a:spLocks noGrp="1"/>
          </p:cNvSpPr>
          <p:nvPr>
            <p:ph type="dt" sz="half" idx="10"/>
          </p:nvPr>
        </p:nvSpPr>
        <p:spPr/>
        <p:txBody>
          <a:bodyPr/>
          <a:lstStyle/>
          <a:p>
            <a:fld id="{7B117475-DF36-4AFA-967A-9A2F59540D6E}" type="datetimeFigureOut">
              <a:rPr lang="en-US" smtClean="0"/>
              <a:t>3/8/2023</a:t>
            </a:fld>
            <a:endParaRPr lang="en-US"/>
          </a:p>
        </p:txBody>
      </p:sp>
      <p:sp>
        <p:nvSpPr>
          <p:cNvPr id="8" name="Footer Placeholder 7">
            <a:extLst>
              <a:ext uri="{FF2B5EF4-FFF2-40B4-BE49-F238E27FC236}">
                <a16:creationId xmlns:a16="http://schemas.microsoft.com/office/drawing/2014/main" id="{9D83B5F9-E920-43CA-B051-BE521F9132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30A9B4-72E4-4D56-BA41-F8353E76FBF7}"/>
              </a:ext>
            </a:extLst>
          </p:cNvPr>
          <p:cNvSpPr>
            <a:spLocks noGrp="1"/>
          </p:cNvSpPr>
          <p:nvPr>
            <p:ph type="sldNum" sz="quarter" idx="12"/>
          </p:nvPr>
        </p:nvSpPr>
        <p:spPr/>
        <p:txBody>
          <a:bodyPr/>
          <a:lstStyle/>
          <a:p>
            <a:fld id="{C3B6563D-126C-417D-BE5E-D5230AEEDA19}" type="slidenum">
              <a:rPr lang="en-US" smtClean="0"/>
              <a:t>‹#›</a:t>
            </a:fld>
            <a:endParaRPr lang="en-US"/>
          </a:p>
        </p:txBody>
      </p:sp>
    </p:spTree>
    <p:extLst>
      <p:ext uri="{BB962C8B-B14F-4D97-AF65-F5344CB8AC3E}">
        <p14:creationId xmlns:p14="http://schemas.microsoft.com/office/powerpoint/2010/main" val="56429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8FD6-175B-43EF-BAC1-8CB3B01791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C51983-4C79-4664-8EB8-53E731F9F21B}"/>
              </a:ext>
            </a:extLst>
          </p:cNvPr>
          <p:cNvSpPr>
            <a:spLocks noGrp="1"/>
          </p:cNvSpPr>
          <p:nvPr>
            <p:ph type="dt" sz="half" idx="10"/>
          </p:nvPr>
        </p:nvSpPr>
        <p:spPr/>
        <p:txBody>
          <a:bodyPr/>
          <a:lstStyle/>
          <a:p>
            <a:fld id="{7B117475-DF36-4AFA-967A-9A2F59540D6E}" type="datetimeFigureOut">
              <a:rPr lang="en-US" smtClean="0"/>
              <a:t>3/8/2023</a:t>
            </a:fld>
            <a:endParaRPr lang="en-US"/>
          </a:p>
        </p:txBody>
      </p:sp>
      <p:sp>
        <p:nvSpPr>
          <p:cNvPr id="4" name="Footer Placeholder 3">
            <a:extLst>
              <a:ext uri="{FF2B5EF4-FFF2-40B4-BE49-F238E27FC236}">
                <a16:creationId xmlns:a16="http://schemas.microsoft.com/office/drawing/2014/main" id="{E4CCC6DF-866E-44D1-9FDE-D6CBD13366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B76B48-F1B4-4B05-9849-EC4BB31BFCB6}"/>
              </a:ext>
            </a:extLst>
          </p:cNvPr>
          <p:cNvSpPr>
            <a:spLocks noGrp="1"/>
          </p:cNvSpPr>
          <p:nvPr>
            <p:ph type="sldNum" sz="quarter" idx="12"/>
          </p:nvPr>
        </p:nvSpPr>
        <p:spPr/>
        <p:txBody>
          <a:bodyPr/>
          <a:lstStyle/>
          <a:p>
            <a:fld id="{C3B6563D-126C-417D-BE5E-D5230AEEDA19}" type="slidenum">
              <a:rPr lang="en-US" smtClean="0"/>
              <a:t>‹#›</a:t>
            </a:fld>
            <a:endParaRPr lang="en-US"/>
          </a:p>
        </p:txBody>
      </p:sp>
    </p:spTree>
    <p:extLst>
      <p:ext uri="{BB962C8B-B14F-4D97-AF65-F5344CB8AC3E}">
        <p14:creationId xmlns:p14="http://schemas.microsoft.com/office/powerpoint/2010/main" val="369867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762A33-5180-48C1-86AC-EC6EF04045C4}"/>
              </a:ext>
            </a:extLst>
          </p:cNvPr>
          <p:cNvSpPr>
            <a:spLocks noGrp="1"/>
          </p:cNvSpPr>
          <p:nvPr>
            <p:ph type="dt" sz="half" idx="10"/>
          </p:nvPr>
        </p:nvSpPr>
        <p:spPr/>
        <p:txBody>
          <a:bodyPr/>
          <a:lstStyle/>
          <a:p>
            <a:fld id="{7B117475-DF36-4AFA-967A-9A2F59540D6E}" type="datetimeFigureOut">
              <a:rPr lang="en-US" smtClean="0"/>
              <a:t>3/8/2023</a:t>
            </a:fld>
            <a:endParaRPr lang="en-US"/>
          </a:p>
        </p:txBody>
      </p:sp>
      <p:sp>
        <p:nvSpPr>
          <p:cNvPr id="3" name="Footer Placeholder 2">
            <a:extLst>
              <a:ext uri="{FF2B5EF4-FFF2-40B4-BE49-F238E27FC236}">
                <a16:creationId xmlns:a16="http://schemas.microsoft.com/office/drawing/2014/main" id="{1E02C543-5AB6-4269-9AEF-ED9470BEB4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D68496-238F-4917-8CC5-3B0C943402F6}"/>
              </a:ext>
            </a:extLst>
          </p:cNvPr>
          <p:cNvSpPr>
            <a:spLocks noGrp="1"/>
          </p:cNvSpPr>
          <p:nvPr>
            <p:ph type="sldNum" sz="quarter" idx="12"/>
          </p:nvPr>
        </p:nvSpPr>
        <p:spPr/>
        <p:txBody>
          <a:bodyPr/>
          <a:lstStyle/>
          <a:p>
            <a:fld id="{C3B6563D-126C-417D-BE5E-D5230AEEDA19}" type="slidenum">
              <a:rPr lang="en-US" smtClean="0"/>
              <a:t>‹#›</a:t>
            </a:fld>
            <a:endParaRPr lang="en-US"/>
          </a:p>
        </p:txBody>
      </p:sp>
    </p:spTree>
    <p:extLst>
      <p:ext uri="{BB962C8B-B14F-4D97-AF65-F5344CB8AC3E}">
        <p14:creationId xmlns:p14="http://schemas.microsoft.com/office/powerpoint/2010/main" val="26391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3F32-1007-46FA-AF5C-46A5C41CDF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51A79F-ED96-464E-A1BA-D88DE10258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FEEF98-1DFF-4A38-BB50-02A25B303B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877D51-8935-49AB-AD13-86D5A9F07510}"/>
              </a:ext>
            </a:extLst>
          </p:cNvPr>
          <p:cNvSpPr>
            <a:spLocks noGrp="1"/>
          </p:cNvSpPr>
          <p:nvPr>
            <p:ph type="dt" sz="half" idx="10"/>
          </p:nvPr>
        </p:nvSpPr>
        <p:spPr/>
        <p:txBody>
          <a:bodyPr/>
          <a:lstStyle/>
          <a:p>
            <a:fld id="{7B117475-DF36-4AFA-967A-9A2F59540D6E}" type="datetimeFigureOut">
              <a:rPr lang="en-US" smtClean="0"/>
              <a:t>3/8/2023</a:t>
            </a:fld>
            <a:endParaRPr lang="en-US"/>
          </a:p>
        </p:txBody>
      </p:sp>
      <p:sp>
        <p:nvSpPr>
          <p:cNvPr id="6" name="Footer Placeholder 5">
            <a:extLst>
              <a:ext uri="{FF2B5EF4-FFF2-40B4-BE49-F238E27FC236}">
                <a16:creationId xmlns:a16="http://schemas.microsoft.com/office/drawing/2014/main" id="{15622249-8E19-427D-9FEB-35DBB65757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46058-71A5-4188-872C-D58F90EF3F15}"/>
              </a:ext>
            </a:extLst>
          </p:cNvPr>
          <p:cNvSpPr>
            <a:spLocks noGrp="1"/>
          </p:cNvSpPr>
          <p:nvPr>
            <p:ph type="sldNum" sz="quarter" idx="12"/>
          </p:nvPr>
        </p:nvSpPr>
        <p:spPr/>
        <p:txBody>
          <a:bodyPr/>
          <a:lstStyle/>
          <a:p>
            <a:fld id="{C3B6563D-126C-417D-BE5E-D5230AEEDA19}" type="slidenum">
              <a:rPr lang="en-US" smtClean="0"/>
              <a:t>‹#›</a:t>
            </a:fld>
            <a:endParaRPr lang="en-US"/>
          </a:p>
        </p:txBody>
      </p:sp>
    </p:spTree>
    <p:extLst>
      <p:ext uri="{BB962C8B-B14F-4D97-AF65-F5344CB8AC3E}">
        <p14:creationId xmlns:p14="http://schemas.microsoft.com/office/powerpoint/2010/main" val="1331973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E20E1-874A-49F1-8A50-327BD1EB70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2CFB9F-E52E-4E04-8D8D-59542ED066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8E9C4A-B4FC-4150-B811-990F61B4DC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1A79C8-92F8-4C78-A335-E05AFCDE3AF0}"/>
              </a:ext>
            </a:extLst>
          </p:cNvPr>
          <p:cNvSpPr>
            <a:spLocks noGrp="1"/>
          </p:cNvSpPr>
          <p:nvPr>
            <p:ph type="dt" sz="half" idx="10"/>
          </p:nvPr>
        </p:nvSpPr>
        <p:spPr/>
        <p:txBody>
          <a:bodyPr/>
          <a:lstStyle/>
          <a:p>
            <a:fld id="{7B117475-DF36-4AFA-967A-9A2F59540D6E}" type="datetimeFigureOut">
              <a:rPr lang="en-US" smtClean="0"/>
              <a:t>3/8/2023</a:t>
            </a:fld>
            <a:endParaRPr lang="en-US"/>
          </a:p>
        </p:txBody>
      </p:sp>
      <p:sp>
        <p:nvSpPr>
          <p:cNvPr id="6" name="Footer Placeholder 5">
            <a:extLst>
              <a:ext uri="{FF2B5EF4-FFF2-40B4-BE49-F238E27FC236}">
                <a16:creationId xmlns:a16="http://schemas.microsoft.com/office/drawing/2014/main" id="{124E8EA3-5F23-4338-8CF0-88CD455009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8C5866-EE79-490A-A87A-93C6D3ED68EC}"/>
              </a:ext>
            </a:extLst>
          </p:cNvPr>
          <p:cNvSpPr>
            <a:spLocks noGrp="1"/>
          </p:cNvSpPr>
          <p:nvPr>
            <p:ph type="sldNum" sz="quarter" idx="12"/>
          </p:nvPr>
        </p:nvSpPr>
        <p:spPr/>
        <p:txBody>
          <a:bodyPr/>
          <a:lstStyle/>
          <a:p>
            <a:fld id="{C3B6563D-126C-417D-BE5E-D5230AEEDA19}" type="slidenum">
              <a:rPr lang="en-US" smtClean="0"/>
              <a:t>‹#›</a:t>
            </a:fld>
            <a:endParaRPr lang="en-US"/>
          </a:p>
        </p:txBody>
      </p:sp>
    </p:spTree>
    <p:extLst>
      <p:ext uri="{BB962C8B-B14F-4D97-AF65-F5344CB8AC3E}">
        <p14:creationId xmlns:p14="http://schemas.microsoft.com/office/powerpoint/2010/main" val="1675591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FF11A2-0399-4207-832E-09BCE2FC13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B5DDA8-C976-45F1-A316-47A4EB40C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243279-2D3B-493A-8729-E21DB0FB13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17475-DF36-4AFA-967A-9A2F59540D6E}" type="datetimeFigureOut">
              <a:rPr lang="en-US" smtClean="0"/>
              <a:t>3/8/2023</a:t>
            </a:fld>
            <a:endParaRPr lang="en-US"/>
          </a:p>
        </p:txBody>
      </p:sp>
      <p:sp>
        <p:nvSpPr>
          <p:cNvPr id="5" name="Footer Placeholder 4">
            <a:extLst>
              <a:ext uri="{FF2B5EF4-FFF2-40B4-BE49-F238E27FC236}">
                <a16:creationId xmlns:a16="http://schemas.microsoft.com/office/drawing/2014/main" id="{5AFCE8D4-8E7E-41D4-8A8C-B16B343BCC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A97648-6E66-41D1-B707-FE7D2EC011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6563D-126C-417D-BE5E-D5230AEEDA19}" type="slidenum">
              <a:rPr lang="en-US" smtClean="0"/>
              <a:t>‹#›</a:t>
            </a:fld>
            <a:endParaRPr lang="en-US"/>
          </a:p>
        </p:txBody>
      </p:sp>
    </p:spTree>
    <p:extLst>
      <p:ext uri="{BB962C8B-B14F-4D97-AF65-F5344CB8AC3E}">
        <p14:creationId xmlns:p14="http://schemas.microsoft.com/office/powerpoint/2010/main" val="398206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hyperlink" Target="https://gadra.communityos.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6EFECE-B0AF-4717-AE9D-6AF10B4AFE5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97710" cy="6904598"/>
          </a:xfrm>
          <a:prstGeom prst="rect">
            <a:avLst/>
          </a:prstGeom>
        </p:spPr>
      </p:pic>
      <p:sp>
        <p:nvSpPr>
          <p:cNvPr id="10" name="Rectangle 9">
            <a:extLst>
              <a:ext uri="{FF2B5EF4-FFF2-40B4-BE49-F238E27FC236}">
                <a16:creationId xmlns:a16="http://schemas.microsoft.com/office/drawing/2014/main" id="{17495001-ABFD-42D4-A1EB-D412D6279B2C}"/>
              </a:ext>
              <a:ext uri="{C183D7F6-B498-43B3-948B-1728B52AA6E4}">
                <adec:decorative xmlns:adec="http://schemas.microsoft.com/office/drawing/2017/decorative" val="1"/>
              </a:ext>
            </a:extLst>
          </p:cNvPr>
          <p:cNvSpPr/>
          <p:nvPr/>
        </p:nvSpPr>
        <p:spPr>
          <a:xfrm>
            <a:off x="907232" y="3429000"/>
            <a:ext cx="9294607" cy="2581835"/>
          </a:xfrm>
          <a:prstGeom prst="rect">
            <a:avLst/>
          </a:prstGeom>
          <a:solidFill>
            <a:srgbClr val="49596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87E60F-EC30-4F45-B2C0-6DF6DE238B15}"/>
              </a:ext>
            </a:extLst>
          </p:cNvPr>
          <p:cNvSpPr>
            <a:spLocks noGrp="1"/>
          </p:cNvSpPr>
          <p:nvPr>
            <p:ph type="ctrTitle"/>
          </p:nvPr>
        </p:nvSpPr>
        <p:spPr>
          <a:xfrm>
            <a:off x="1057839" y="2876317"/>
            <a:ext cx="9144000" cy="2387600"/>
          </a:xfrm>
        </p:spPr>
        <p:txBody>
          <a:bodyPr/>
          <a:lstStyle/>
          <a:p>
            <a:r>
              <a:rPr lang="en-US" b="1" dirty="0">
                <a:solidFill>
                  <a:schemeClr val="bg1"/>
                </a:solidFill>
              </a:rPr>
              <a:t>Webinar: GADRA Activates to </a:t>
            </a:r>
            <a:r>
              <a:rPr lang="en-US" b="1" dirty="0" err="1">
                <a:solidFill>
                  <a:schemeClr val="bg1"/>
                </a:solidFill>
              </a:rPr>
              <a:t>Türkiye</a:t>
            </a:r>
            <a:r>
              <a:rPr lang="en-US" b="1" dirty="0">
                <a:solidFill>
                  <a:schemeClr val="bg1"/>
                </a:solidFill>
              </a:rPr>
              <a:t> and Syria</a:t>
            </a:r>
          </a:p>
        </p:txBody>
      </p:sp>
      <p:sp>
        <p:nvSpPr>
          <p:cNvPr id="3" name="Subtitle 2">
            <a:extLst>
              <a:ext uri="{FF2B5EF4-FFF2-40B4-BE49-F238E27FC236}">
                <a16:creationId xmlns:a16="http://schemas.microsoft.com/office/drawing/2014/main" id="{1C416254-A6FF-4122-A301-D21043FF1391}"/>
              </a:ext>
            </a:extLst>
          </p:cNvPr>
          <p:cNvSpPr>
            <a:spLocks noGrp="1"/>
          </p:cNvSpPr>
          <p:nvPr>
            <p:ph type="subTitle" idx="1"/>
          </p:nvPr>
        </p:nvSpPr>
        <p:spPr>
          <a:xfrm>
            <a:off x="907232" y="5320553"/>
            <a:ext cx="9144000" cy="633646"/>
          </a:xfrm>
        </p:spPr>
        <p:txBody>
          <a:bodyPr/>
          <a:lstStyle/>
          <a:p>
            <a:r>
              <a:rPr lang="en-US" b="1" dirty="0">
                <a:solidFill>
                  <a:schemeClr val="bg1"/>
                </a:solidFill>
              </a:rPr>
              <a:t>Thursday, March 9th at 10 AM EST (NY)/ 6 PM TRT (</a:t>
            </a:r>
            <a:r>
              <a:rPr lang="en-US" b="1" dirty="0" err="1">
                <a:solidFill>
                  <a:schemeClr val="bg1"/>
                </a:solidFill>
              </a:rPr>
              <a:t>Türkiye</a:t>
            </a:r>
            <a:r>
              <a:rPr lang="en-US" b="1" dirty="0">
                <a:solidFill>
                  <a:schemeClr val="bg1"/>
                </a:solidFill>
              </a:rPr>
              <a:t> &amp; Syria)</a:t>
            </a:r>
            <a:endParaRPr lang="en-US" dirty="0">
              <a:solidFill>
                <a:schemeClr val="bg1"/>
              </a:solidFill>
            </a:endParaRPr>
          </a:p>
        </p:txBody>
      </p:sp>
      <p:cxnSp>
        <p:nvCxnSpPr>
          <p:cNvPr id="12" name="Straight Connector 11">
            <a:extLst>
              <a:ext uri="{FF2B5EF4-FFF2-40B4-BE49-F238E27FC236}">
                <a16:creationId xmlns:a16="http://schemas.microsoft.com/office/drawing/2014/main" id="{6FFAE066-9BEF-4FB7-B9D0-B088F0FC5116}"/>
              </a:ext>
              <a:ext uri="{C183D7F6-B498-43B3-948B-1728B52AA6E4}">
                <adec:decorative xmlns:adec="http://schemas.microsoft.com/office/drawing/2017/decorative" val="1"/>
              </a:ext>
            </a:extLst>
          </p:cNvPr>
          <p:cNvCxnSpPr/>
          <p:nvPr/>
        </p:nvCxnSpPr>
        <p:spPr>
          <a:xfrm>
            <a:off x="1506071" y="5220887"/>
            <a:ext cx="80252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699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7E038D-EDC0-4D8F-A116-331E3BF0C06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86241" cy="1236528"/>
          </a:xfrm>
          <a:prstGeom prst="rect">
            <a:avLst/>
          </a:prstGeom>
        </p:spPr>
      </p:pic>
      <p:sp>
        <p:nvSpPr>
          <p:cNvPr id="2" name="Title 1">
            <a:extLst>
              <a:ext uri="{FF2B5EF4-FFF2-40B4-BE49-F238E27FC236}">
                <a16:creationId xmlns:a16="http://schemas.microsoft.com/office/drawing/2014/main" id="{2F51919B-6FE2-4DFC-86C6-657D3E250056}"/>
              </a:ext>
            </a:extLst>
          </p:cNvPr>
          <p:cNvSpPr>
            <a:spLocks noGrp="1"/>
          </p:cNvSpPr>
          <p:nvPr>
            <p:ph type="title"/>
          </p:nvPr>
        </p:nvSpPr>
        <p:spPr>
          <a:xfrm>
            <a:off x="353786" y="56879"/>
            <a:ext cx="10515600" cy="1325563"/>
          </a:xfrm>
        </p:spPr>
        <p:txBody>
          <a:bodyPr/>
          <a:lstStyle/>
          <a:p>
            <a:r>
              <a:rPr lang="en-US" dirty="0">
                <a:solidFill>
                  <a:schemeClr val="bg1"/>
                </a:solidFill>
                <a:latin typeface="Arial" panose="020B0604020202020204" pitchFamily="34" charset="0"/>
                <a:cs typeface="Arial" panose="020B0604020202020204" pitchFamily="34" charset="0"/>
              </a:rPr>
              <a:t>Russian Invasion of Ukraine</a:t>
            </a:r>
          </a:p>
        </p:txBody>
      </p:sp>
      <p:sp>
        <p:nvSpPr>
          <p:cNvPr id="3" name="Content Placeholder 2">
            <a:extLst>
              <a:ext uri="{FF2B5EF4-FFF2-40B4-BE49-F238E27FC236}">
                <a16:creationId xmlns:a16="http://schemas.microsoft.com/office/drawing/2014/main" id="{B878E603-7CFB-4C46-9DE0-A1285685E6A3}"/>
              </a:ext>
            </a:extLst>
          </p:cNvPr>
          <p:cNvSpPr>
            <a:spLocks noGrp="1"/>
          </p:cNvSpPr>
          <p:nvPr>
            <p:ph idx="1"/>
          </p:nvPr>
        </p:nvSpPr>
        <p:spPr>
          <a:xfrm>
            <a:off x="353787" y="1497379"/>
            <a:ext cx="5375732" cy="4351338"/>
          </a:xfrm>
        </p:spPr>
        <p:txBody>
          <a:bodyPr>
            <a:normAutofit fontScale="85000" lnSpcReduction="20000"/>
          </a:bodyPr>
          <a:lstStyle/>
          <a:p>
            <a:r>
              <a:rPr lang="en-US" dirty="0"/>
              <a:t>Problem solving re: war-time banking</a:t>
            </a:r>
          </a:p>
          <a:p>
            <a:r>
              <a:rPr lang="en-US" dirty="0"/>
              <a:t>Case management services</a:t>
            </a:r>
          </a:p>
          <a:p>
            <a:r>
              <a:rPr lang="en-US" dirty="0"/>
              <a:t>Medical evacuations</a:t>
            </a:r>
          </a:p>
          <a:p>
            <a:r>
              <a:rPr lang="en-US" dirty="0"/>
              <a:t>Medications, food, and water</a:t>
            </a:r>
          </a:p>
          <a:p>
            <a:r>
              <a:rPr lang="en-US" dirty="0"/>
              <a:t>Warming equipment and supplies for winter</a:t>
            </a:r>
          </a:p>
          <a:p>
            <a:r>
              <a:rPr lang="en-US" dirty="0"/>
              <a:t>Accessible housing</a:t>
            </a:r>
          </a:p>
          <a:p>
            <a:r>
              <a:rPr lang="en-US" dirty="0"/>
              <a:t>Connections to community supports</a:t>
            </a:r>
          </a:p>
          <a:p>
            <a:r>
              <a:rPr lang="en-US" dirty="0"/>
              <a:t>Working to highlight deinstitutionalization for all Ukrainians</a:t>
            </a:r>
          </a:p>
          <a:p>
            <a:r>
              <a:rPr lang="en-US" dirty="0"/>
              <a:t>Advocacy towards inclusive humanitarian aid on a global platform</a:t>
            </a:r>
          </a:p>
        </p:txBody>
      </p:sp>
      <p:pic>
        <p:nvPicPr>
          <p:cNvPr id="13" name="Picture 12" descr="7 people in New York, including WID's Marcie Roth, Shaylin Sluzalis from Partnership for Inclusive Disaster Strategies, and representatives from Fight For Right (Iryna Tecuchova, Tanya Herasymova, and Yulia Sachuk)">
            <a:extLst>
              <a:ext uri="{FF2B5EF4-FFF2-40B4-BE49-F238E27FC236}">
                <a16:creationId xmlns:a16="http://schemas.microsoft.com/office/drawing/2014/main" id="{8C570E37-586D-44DD-B0BA-6D5207A8F6F3}"/>
              </a:ext>
            </a:extLst>
          </p:cNvPr>
          <p:cNvPicPr>
            <a:picLocks noChangeAspect="1"/>
          </p:cNvPicPr>
          <p:nvPr/>
        </p:nvPicPr>
        <p:blipFill rotWithShape="1">
          <a:blip r:embed="rId3">
            <a:extLst>
              <a:ext uri="{28A0092B-C50C-407E-A947-70E740481C1C}">
                <a14:useLocalDpi xmlns:a14="http://schemas.microsoft.com/office/drawing/2010/main" val="0"/>
              </a:ext>
            </a:extLst>
          </a:blip>
          <a:srcRect t="8368" b="3590"/>
          <a:stretch/>
        </p:blipFill>
        <p:spPr>
          <a:xfrm>
            <a:off x="6083305" y="1236528"/>
            <a:ext cx="2938032" cy="2127822"/>
          </a:xfrm>
          <a:prstGeom prst="rect">
            <a:avLst/>
          </a:prstGeom>
        </p:spPr>
      </p:pic>
      <p:pic>
        <p:nvPicPr>
          <p:cNvPr id="17" name="Picture 16" descr="A Ukrainian refugee and volunteers transporting them in a medical transport vehicle">
            <a:extLst>
              <a:ext uri="{FF2B5EF4-FFF2-40B4-BE49-F238E27FC236}">
                <a16:creationId xmlns:a16="http://schemas.microsoft.com/office/drawing/2014/main" id="{887FE68E-5232-44A7-B4D4-A4D1DFBA7C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8076" y="1282587"/>
            <a:ext cx="2636194" cy="3536357"/>
          </a:xfrm>
          <a:prstGeom prst="rect">
            <a:avLst/>
          </a:prstGeom>
        </p:spPr>
      </p:pic>
      <p:pic>
        <p:nvPicPr>
          <p:cNvPr id="15" name="Picture 14" descr=" 2 wheelchair users in a hotel, smiling and waving to camera">
            <a:extLst>
              <a:ext uri="{FF2B5EF4-FFF2-40B4-BE49-F238E27FC236}">
                <a16:creationId xmlns:a16="http://schemas.microsoft.com/office/drawing/2014/main" id="{FB3E8F30-78B4-4FE1-8B28-0D35E867688F}"/>
              </a:ext>
            </a:extLst>
          </p:cNvPr>
          <p:cNvPicPr>
            <a:picLocks noChangeAspect="1"/>
          </p:cNvPicPr>
          <p:nvPr/>
        </p:nvPicPr>
        <p:blipFill rotWithShape="1">
          <a:blip r:embed="rId5">
            <a:extLst>
              <a:ext uri="{28A0092B-C50C-407E-A947-70E740481C1C}">
                <a14:useLocalDpi xmlns:a14="http://schemas.microsoft.com/office/drawing/2010/main" val="0"/>
              </a:ext>
            </a:extLst>
          </a:blip>
          <a:srcRect l="6996" t="12722" r="2705"/>
          <a:stretch/>
        </p:blipFill>
        <p:spPr>
          <a:xfrm>
            <a:off x="6701883" y="3510263"/>
            <a:ext cx="2446624" cy="3086480"/>
          </a:xfrm>
          <a:prstGeom prst="rect">
            <a:avLst/>
          </a:prstGeom>
        </p:spPr>
      </p:pic>
    </p:spTree>
    <p:extLst>
      <p:ext uri="{BB962C8B-B14F-4D97-AF65-F5344CB8AC3E}">
        <p14:creationId xmlns:p14="http://schemas.microsoft.com/office/powerpoint/2010/main" val="2487614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3EC669-6029-47C5-A2E7-F9DB98872F1E}"/>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592"/>
          <a:stretch/>
        </p:blipFill>
        <p:spPr>
          <a:xfrm>
            <a:off x="30814" y="-162449"/>
            <a:ext cx="12448058" cy="7020449"/>
          </a:xfrm>
          <a:prstGeom prst="rect">
            <a:avLst/>
          </a:prstGeom>
        </p:spPr>
      </p:pic>
      <p:sp>
        <p:nvSpPr>
          <p:cNvPr id="2" name="Title 1">
            <a:extLst>
              <a:ext uri="{FF2B5EF4-FFF2-40B4-BE49-F238E27FC236}">
                <a16:creationId xmlns:a16="http://schemas.microsoft.com/office/drawing/2014/main" id="{7D19781B-4C1E-480E-A525-9FF677660AE2}"/>
              </a:ext>
            </a:extLst>
          </p:cNvPr>
          <p:cNvSpPr>
            <a:spLocks noGrp="1"/>
          </p:cNvSpPr>
          <p:nvPr>
            <p:ph type="title"/>
          </p:nvPr>
        </p:nvSpPr>
        <p:spPr>
          <a:xfrm>
            <a:off x="831850" y="787627"/>
            <a:ext cx="7182598" cy="2641373"/>
          </a:xfrm>
        </p:spPr>
        <p:txBody>
          <a:bodyPr>
            <a:noAutofit/>
          </a:bodyPr>
          <a:lstStyle/>
          <a:p>
            <a:r>
              <a:rPr lang="en-US" sz="4400" dirty="0">
                <a:latin typeface="Arial" panose="020B0604020202020204" pitchFamily="34" charset="0"/>
                <a:cs typeface="Arial" panose="020B0604020202020204" pitchFamily="34" charset="0"/>
              </a:rPr>
              <a:t>Association of Women with Disabilities (</a:t>
            </a:r>
            <a:r>
              <a:rPr lang="en-US" sz="4400" dirty="0" err="1">
                <a:latin typeface="Arial" panose="020B0604020202020204" pitchFamily="34" charset="0"/>
                <a:cs typeface="Arial" panose="020B0604020202020204" pitchFamily="34" charset="0"/>
              </a:rPr>
              <a:t>Türkiye</a:t>
            </a:r>
            <a:r>
              <a:rPr lang="en-US" sz="4400" dirty="0">
                <a:latin typeface="Arial" panose="020B0604020202020204" pitchFamily="34" charset="0"/>
                <a:cs typeface="Arial" panose="020B0604020202020204" pitchFamily="34" charset="0"/>
              </a:rPr>
              <a:t>) and </a:t>
            </a:r>
            <a:r>
              <a:rPr lang="en-US" sz="4400" dirty="0" err="1">
                <a:latin typeface="Arial" panose="020B0604020202020204" pitchFamily="34" charset="0"/>
                <a:cs typeface="Arial" panose="020B0604020202020204" pitchFamily="34" charset="0"/>
              </a:rPr>
              <a:t>Almostakabal</a:t>
            </a:r>
            <a:r>
              <a:rPr lang="en-US" sz="4400" dirty="0">
                <a:latin typeface="Arial" panose="020B0604020202020204" pitchFamily="34" charset="0"/>
                <a:cs typeface="Arial" panose="020B0604020202020204" pitchFamily="34" charset="0"/>
              </a:rPr>
              <a:t> Association for the Physically Disabled (Aleppo, Syria)</a:t>
            </a:r>
            <a:endParaRPr lang="en-US" sz="20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BB7D859-EAAB-4D09-ADA0-ABD87EF7465A}"/>
              </a:ext>
            </a:extLst>
          </p:cNvPr>
          <p:cNvSpPr>
            <a:spLocks noGrp="1"/>
          </p:cNvSpPr>
          <p:nvPr>
            <p:ph type="body" idx="1"/>
          </p:nvPr>
        </p:nvSpPr>
        <p:spPr>
          <a:xfrm>
            <a:off x="831850" y="3736051"/>
            <a:ext cx="5460093" cy="2142235"/>
          </a:xfrm>
        </p:spPr>
        <p:txBody>
          <a:bodyPr>
            <a:normAutofit/>
          </a:bodyPr>
          <a:lstStyle/>
          <a:p>
            <a:r>
              <a:rPr lang="en-US" sz="4400" dirty="0">
                <a:solidFill>
                  <a:schemeClr val="accent4">
                    <a:lumMod val="50000"/>
                  </a:schemeClr>
                </a:solidFill>
                <a:latin typeface="Arial" panose="020B0604020202020204" pitchFamily="34" charset="0"/>
                <a:cs typeface="Arial" panose="020B0604020202020204" pitchFamily="34" charset="0"/>
              </a:rPr>
              <a:t>Earthquakes in </a:t>
            </a:r>
            <a:r>
              <a:rPr lang="en-US" sz="4400" dirty="0" err="1">
                <a:solidFill>
                  <a:schemeClr val="accent4">
                    <a:lumMod val="50000"/>
                  </a:schemeClr>
                </a:solidFill>
                <a:latin typeface="Arial" panose="020B0604020202020204" pitchFamily="34" charset="0"/>
                <a:cs typeface="Arial" panose="020B0604020202020204" pitchFamily="34" charset="0"/>
              </a:rPr>
              <a:t>Türkiye</a:t>
            </a:r>
            <a:r>
              <a:rPr lang="en-US" sz="4400" dirty="0">
                <a:solidFill>
                  <a:schemeClr val="accent4">
                    <a:lumMod val="50000"/>
                  </a:schemeClr>
                </a:solidFill>
                <a:latin typeface="Arial" panose="020B0604020202020204" pitchFamily="34" charset="0"/>
                <a:cs typeface="Arial" panose="020B0604020202020204" pitchFamily="34" charset="0"/>
              </a:rPr>
              <a:t> and Syria</a:t>
            </a:r>
          </a:p>
        </p:txBody>
      </p:sp>
    </p:spTree>
    <p:extLst>
      <p:ext uri="{BB962C8B-B14F-4D97-AF65-F5344CB8AC3E}">
        <p14:creationId xmlns:p14="http://schemas.microsoft.com/office/powerpoint/2010/main" val="2994063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F7B553E-5BD2-432A-BBF9-E83B368F53E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86241" cy="1236528"/>
          </a:xfrm>
          <a:prstGeom prst="rect">
            <a:avLst/>
          </a:prstGeom>
        </p:spPr>
      </p:pic>
      <p:sp>
        <p:nvSpPr>
          <p:cNvPr id="2" name="Title 1">
            <a:extLst>
              <a:ext uri="{FF2B5EF4-FFF2-40B4-BE49-F238E27FC236}">
                <a16:creationId xmlns:a16="http://schemas.microsoft.com/office/drawing/2014/main" id="{7D19781B-4C1E-480E-A525-9FF677660AE2}"/>
              </a:ext>
            </a:extLst>
          </p:cNvPr>
          <p:cNvSpPr>
            <a:spLocks noGrp="1"/>
          </p:cNvSpPr>
          <p:nvPr>
            <p:ph type="title"/>
          </p:nvPr>
        </p:nvSpPr>
        <p:spPr>
          <a:xfrm>
            <a:off x="105759" y="-453893"/>
            <a:ext cx="8620416" cy="1333630"/>
          </a:xfrm>
        </p:spPr>
        <p:txBody>
          <a:bodyPr>
            <a:noAutofit/>
          </a:bodyPr>
          <a:lstStyle/>
          <a:p>
            <a:r>
              <a:rPr lang="en-US" sz="2600" dirty="0">
                <a:solidFill>
                  <a:schemeClr val="bg1"/>
                </a:solidFill>
                <a:latin typeface="Arial" panose="020B0604020202020204" pitchFamily="34" charset="0"/>
                <a:cs typeface="Arial" panose="020B0604020202020204" pitchFamily="34" charset="0"/>
              </a:rPr>
              <a:t>GADRA Virtual Emergency Operations Center (EOC)</a:t>
            </a:r>
          </a:p>
        </p:txBody>
      </p:sp>
      <p:pic>
        <p:nvPicPr>
          <p:cNvPr id="4" name="Picture 3" descr="Screenshot from the GADRA Virtual Emergency Operations Center website. Link options shown as buttons: donate, donate to Turkiye and Syria, disaster assistance click to apply, corporate funders click to give, join GADRA click to apply, learn more about GADRA, click to view other programs.">
            <a:extLst>
              <a:ext uri="{FF2B5EF4-FFF2-40B4-BE49-F238E27FC236}">
                <a16:creationId xmlns:a16="http://schemas.microsoft.com/office/drawing/2014/main" id="{7A37DD21-4240-4A32-BD5D-A12DA4722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001" y="1591799"/>
            <a:ext cx="10981018" cy="5398360"/>
          </a:xfrm>
          <a:prstGeom prst="rect">
            <a:avLst/>
          </a:prstGeom>
        </p:spPr>
      </p:pic>
      <p:sp>
        <p:nvSpPr>
          <p:cNvPr id="21" name="Rectangle: Rounded Corners 20">
            <a:extLst>
              <a:ext uri="{FF2B5EF4-FFF2-40B4-BE49-F238E27FC236}">
                <a16:creationId xmlns:a16="http://schemas.microsoft.com/office/drawing/2014/main" id="{82A9EEBE-D4B8-4FE3-AAE0-289FC1CF42EA}"/>
              </a:ext>
              <a:ext uri="{C183D7F6-B498-43B3-948B-1728B52AA6E4}">
                <adec:decorative xmlns:adec="http://schemas.microsoft.com/office/drawing/2017/decorative" val="1"/>
              </a:ext>
            </a:extLst>
          </p:cNvPr>
          <p:cNvSpPr/>
          <p:nvPr/>
        </p:nvSpPr>
        <p:spPr>
          <a:xfrm>
            <a:off x="4284908" y="1176372"/>
            <a:ext cx="3449182" cy="4000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C6E8139-A787-45C7-9F89-717B0981E929}"/>
              </a:ext>
            </a:extLst>
          </p:cNvPr>
          <p:cNvSpPr txBox="1"/>
          <p:nvPr/>
        </p:nvSpPr>
        <p:spPr>
          <a:xfrm>
            <a:off x="4377504" y="1191737"/>
            <a:ext cx="3276181" cy="369332"/>
          </a:xfrm>
          <a:prstGeom prst="rect">
            <a:avLst/>
          </a:prstGeom>
          <a:noFill/>
        </p:spPr>
        <p:txBody>
          <a:bodyPr wrap="square" rtlCol="0">
            <a:spAutoFit/>
          </a:bodyPr>
          <a:lstStyle/>
          <a:p>
            <a:r>
              <a:rPr lang="en-US" dirty="0">
                <a:hlinkClick r:id="rId4"/>
              </a:rPr>
              <a:t>https://gadra.communityos.org/</a:t>
            </a:r>
            <a:endParaRPr lang="en-US" dirty="0"/>
          </a:p>
        </p:txBody>
      </p:sp>
    </p:spTree>
    <p:extLst>
      <p:ext uri="{BB962C8B-B14F-4D97-AF65-F5344CB8AC3E}">
        <p14:creationId xmlns:p14="http://schemas.microsoft.com/office/powerpoint/2010/main" val="4173229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947CC-1473-4F47-8EAF-2485305D9773}"/>
              </a:ext>
            </a:extLst>
          </p:cNvPr>
          <p:cNvSpPr>
            <a:spLocks noGrp="1"/>
          </p:cNvSpPr>
          <p:nvPr>
            <p:ph type="title"/>
          </p:nvPr>
        </p:nvSpPr>
        <p:spPr>
          <a:xfrm>
            <a:off x="472440" y="149879"/>
            <a:ext cx="4056529" cy="2852737"/>
          </a:xfrm>
        </p:spPr>
        <p:txBody>
          <a:bodyPr/>
          <a:lstStyle/>
          <a:p>
            <a:r>
              <a:rPr lang="en-US" dirty="0">
                <a:latin typeface="Arial" panose="020B0604020202020204" pitchFamily="34" charset="0"/>
                <a:cs typeface="Arial" panose="020B0604020202020204" pitchFamily="34" charset="0"/>
              </a:rPr>
              <a:t>Judy </a:t>
            </a:r>
            <a:r>
              <a:rPr lang="en-US" dirty="0" err="1">
                <a:latin typeface="Arial" panose="020B0604020202020204" pitchFamily="34" charset="0"/>
                <a:cs typeface="Arial" panose="020B0604020202020204" pitchFamily="34" charset="0"/>
              </a:rPr>
              <a:t>Heumann</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D7E0871-8C8E-4BB0-85F5-85C4505B7683}"/>
              </a:ext>
            </a:extLst>
          </p:cNvPr>
          <p:cNvSpPr>
            <a:spLocks noGrp="1"/>
          </p:cNvSpPr>
          <p:nvPr>
            <p:ph type="body" idx="1"/>
          </p:nvPr>
        </p:nvSpPr>
        <p:spPr>
          <a:xfrm>
            <a:off x="472440" y="3105291"/>
            <a:ext cx="3690769" cy="3015810"/>
          </a:xfrm>
        </p:spPr>
        <p:txBody>
          <a:bodyPr>
            <a:normAutofit/>
          </a:bodyPr>
          <a:lstStyle/>
          <a:p>
            <a:r>
              <a:rPr lang="en-US" dirty="0">
                <a:solidFill>
                  <a:schemeClr val="tx1"/>
                </a:solidFill>
                <a:latin typeface="Arial" panose="020B0604020202020204" pitchFamily="34" charset="0"/>
                <a:cs typeface="Arial" panose="020B0604020202020204" pitchFamily="34" charset="0"/>
              </a:rPr>
              <a:t>Disability Rights Icon and Co-Founder of the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World Institute on Disability</a:t>
            </a:r>
          </a:p>
          <a:p>
            <a:r>
              <a:rPr lang="en-US" dirty="0">
                <a:solidFill>
                  <a:schemeClr val="tx1"/>
                </a:solidFill>
                <a:latin typeface="Arial" panose="020B0604020202020204" pitchFamily="34" charset="0"/>
                <a:cs typeface="Arial" panose="020B0604020202020204" pitchFamily="34" charset="0"/>
              </a:rPr>
              <a:t>1947 – 2023 </a:t>
            </a:r>
          </a:p>
        </p:txBody>
      </p:sp>
      <p:pic>
        <p:nvPicPr>
          <p:cNvPr id="5" name="Picture 4" descr="Text: Thank you, Judy - you are already missed. Black-and-white photo of WID's 3 co-founders, Judy Heumann, Ed Roberts, and Joan Leon, laughing together in WID's original office.">
            <a:extLst>
              <a:ext uri="{FF2B5EF4-FFF2-40B4-BE49-F238E27FC236}">
                <a16:creationId xmlns:a16="http://schemas.microsoft.com/office/drawing/2014/main" id="{4B4F67BF-E892-4A66-9A0F-3F21C5C9B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1560" y="0"/>
            <a:ext cx="6858000" cy="6858000"/>
          </a:xfrm>
          <a:prstGeom prst="rect">
            <a:avLst/>
          </a:prstGeom>
        </p:spPr>
      </p:pic>
    </p:spTree>
    <p:extLst>
      <p:ext uri="{BB962C8B-B14F-4D97-AF65-F5344CB8AC3E}">
        <p14:creationId xmlns:p14="http://schemas.microsoft.com/office/powerpoint/2010/main" val="3522361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3EC669-6029-47C5-A2E7-F9DB98872F1E}"/>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1235"/>
          <a:stretch/>
        </p:blipFill>
        <p:spPr>
          <a:xfrm>
            <a:off x="0" y="-184632"/>
            <a:ext cx="12406745" cy="7042632"/>
          </a:xfrm>
          <a:prstGeom prst="rect">
            <a:avLst/>
          </a:prstGeom>
        </p:spPr>
      </p:pic>
      <p:sp>
        <p:nvSpPr>
          <p:cNvPr id="2" name="Title 1">
            <a:extLst>
              <a:ext uri="{FF2B5EF4-FFF2-40B4-BE49-F238E27FC236}">
                <a16:creationId xmlns:a16="http://schemas.microsoft.com/office/drawing/2014/main" id="{7D19781B-4C1E-480E-A525-9FF677660AE2}"/>
              </a:ext>
            </a:extLst>
          </p:cNvPr>
          <p:cNvSpPr>
            <a:spLocks noGrp="1"/>
          </p:cNvSpPr>
          <p:nvPr>
            <p:ph type="title"/>
          </p:nvPr>
        </p:nvSpPr>
        <p:spPr>
          <a:xfrm>
            <a:off x="831850" y="768350"/>
            <a:ext cx="8312150" cy="2852737"/>
          </a:xfrm>
        </p:spPr>
        <p:txBody>
          <a:bodyPr>
            <a:noAutofit/>
          </a:bodyPr>
          <a:lstStyle/>
          <a:p>
            <a:r>
              <a:rPr lang="en-US" sz="4000" dirty="0">
                <a:latin typeface="Arial" panose="020B0604020202020204" pitchFamily="34" charset="0"/>
                <a:cs typeface="Arial" panose="020B0604020202020204" pitchFamily="34" charset="0"/>
              </a:rPr>
              <a:t>Colombian National Organization of the Blind, Colombian National Coordinator of Persons with Limited Vision, and the Colombian National Council of Persons with Disabilities</a:t>
            </a:r>
          </a:p>
        </p:txBody>
      </p:sp>
      <p:sp>
        <p:nvSpPr>
          <p:cNvPr id="3" name="Text Placeholder 2">
            <a:extLst>
              <a:ext uri="{FF2B5EF4-FFF2-40B4-BE49-F238E27FC236}">
                <a16:creationId xmlns:a16="http://schemas.microsoft.com/office/drawing/2014/main" id="{2BB7D859-EAAB-4D09-ADA0-ABD87EF7465A}"/>
              </a:ext>
            </a:extLst>
          </p:cNvPr>
          <p:cNvSpPr>
            <a:spLocks noGrp="1"/>
          </p:cNvSpPr>
          <p:nvPr>
            <p:ph type="body" idx="1"/>
          </p:nvPr>
        </p:nvSpPr>
        <p:spPr>
          <a:xfrm>
            <a:off x="838200" y="3733679"/>
            <a:ext cx="10515600" cy="1500187"/>
          </a:xfrm>
        </p:spPr>
        <p:txBody>
          <a:bodyPr>
            <a:normAutofit/>
          </a:bodyPr>
          <a:lstStyle/>
          <a:p>
            <a:r>
              <a:rPr lang="en-US" sz="4400" dirty="0">
                <a:solidFill>
                  <a:schemeClr val="accent1">
                    <a:lumMod val="75000"/>
                  </a:schemeClr>
                </a:solidFill>
                <a:latin typeface="Arial" panose="020B0604020202020204" pitchFamily="34" charset="0"/>
                <a:cs typeface="Arial" panose="020B0604020202020204" pitchFamily="34" charset="0"/>
              </a:rPr>
              <a:t>Hurricane Iota in Colombia</a:t>
            </a:r>
          </a:p>
        </p:txBody>
      </p:sp>
    </p:spTree>
    <p:extLst>
      <p:ext uri="{BB962C8B-B14F-4D97-AF65-F5344CB8AC3E}">
        <p14:creationId xmlns:p14="http://schemas.microsoft.com/office/powerpoint/2010/main" val="319312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7E038D-EDC0-4D8F-A116-331E3BF0C06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47348"/>
          </a:xfrm>
          <a:prstGeom prst="rect">
            <a:avLst/>
          </a:prstGeom>
        </p:spPr>
      </p:pic>
      <p:sp>
        <p:nvSpPr>
          <p:cNvPr id="2" name="Title 1">
            <a:extLst>
              <a:ext uri="{FF2B5EF4-FFF2-40B4-BE49-F238E27FC236}">
                <a16:creationId xmlns:a16="http://schemas.microsoft.com/office/drawing/2014/main" id="{2F51919B-6FE2-4DFC-86C6-657D3E250056}"/>
              </a:ext>
            </a:extLst>
          </p:cNvPr>
          <p:cNvSpPr>
            <a:spLocks noGrp="1"/>
          </p:cNvSpPr>
          <p:nvPr>
            <p:ph type="title"/>
          </p:nvPr>
        </p:nvSpPr>
        <p:spPr>
          <a:xfrm>
            <a:off x="353786" y="56879"/>
            <a:ext cx="10515600" cy="1325563"/>
          </a:xfrm>
        </p:spPr>
        <p:txBody>
          <a:bodyPr/>
          <a:lstStyle/>
          <a:p>
            <a:r>
              <a:rPr lang="en-US" dirty="0">
                <a:solidFill>
                  <a:schemeClr val="bg1"/>
                </a:solidFill>
                <a:latin typeface="Arial" panose="020B0604020202020204" pitchFamily="34" charset="0"/>
                <a:cs typeface="Arial" panose="020B0604020202020204" pitchFamily="34" charset="0"/>
              </a:rPr>
              <a:t>Hurricane Iota in Colombia</a:t>
            </a:r>
          </a:p>
        </p:txBody>
      </p:sp>
      <p:sp>
        <p:nvSpPr>
          <p:cNvPr id="3" name="Content Placeholder 2">
            <a:extLst>
              <a:ext uri="{FF2B5EF4-FFF2-40B4-BE49-F238E27FC236}">
                <a16:creationId xmlns:a16="http://schemas.microsoft.com/office/drawing/2014/main" id="{B878E603-7CFB-4C46-9DE0-A1285685E6A3}"/>
              </a:ext>
            </a:extLst>
          </p:cNvPr>
          <p:cNvSpPr>
            <a:spLocks noGrp="1"/>
          </p:cNvSpPr>
          <p:nvPr>
            <p:ph idx="1"/>
          </p:nvPr>
        </p:nvSpPr>
        <p:spPr>
          <a:xfrm>
            <a:off x="353786" y="1497379"/>
            <a:ext cx="6727371" cy="4351338"/>
          </a:xfrm>
        </p:spPr>
        <p:txBody>
          <a:bodyPr/>
          <a:lstStyle/>
          <a:p>
            <a:pPr marL="0" indent="0">
              <a:buNone/>
            </a:pPr>
            <a:r>
              <a:rPr lang="en-US" dirty="0"/>
              <a:t>Replaced: </a:t>
            </a:r>
          </a:p>
          <a:p>
            <a:r>
              <a:rPr lang="en-US" dirty="0"/>
              <a:t>Computers with screen reader technology</a:t>
            </a:r>
          </a:p>
          <a:p>
            <a:r>
              <a:rPr lang="en-US" dirty="0"/>
              <a:t>Smartphones</a:t>
            </a:r>
          </a:p>
          <a:p>
            <a:r>
              <a:rPr lang="en-US" dirty="0"/>
              <a:t>White canes </a:t>
            </a:r>
          </a:p>
          <a:p>
            <a:r>
              <a:rPr lang="en-US" dirty="0"/>
              <a:t>Personal disability supplies</a:t>
            </a:r>
          </a:p>
          <a:p>
            <a:r>
              <a:rPr lang="en-US" dirty="0"/>
              <a:t>Housing materials</a:t>
            </a:r>
          </a:p>
          <a:p>
            <a:r>
              <a:rPr lang="en-US" dirty="0"/>
              <a:t>A custom wheelchair</a:t>
            </a:r>
          </a:p>
        </p:txBody>
      </p:sp>
      <p:pic>
        <p:nvPicPr>
          <p:cNvPr id="11" name="Picture 10" descr="Infographic, illustrated text: Colombia - Hurricane Iota, November 2020. Hurricane Iota caused massive flooding and mudslides which damaged homes, technology, disability equipment, safe paths of travel, and more. Organizations listed and list of resources replaced included in slide text.">
            <a:extLst>
              <a:ext uri="{FF2B5EF4-FFF2-40B4-BE49-F238E27FC236}">
                <a16:creationId xmlns:a16="http://schemas.microsoft.com/office/drawing/2014/main" id="{979E5CFC-6750-409A-AFA4-E6FA30224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5971" y="1267506"/>
            <a:ext cx="4909457" cy="4909457"/>
          </a:xfrm>
          <a:prstGeom prst="rect">
            <a:avLst/>
          </a:prstGeom>
        </p:spPr>
      </p:pic>
    </p:spTree>
    <p:extLst>
      <p:ext uri="{BB962C8B-B14F-4D97-AF65-F5344CB8AC3E}">
        <p14:creationId xmlns:p14="http://schemas.microsoft.com/office/powerpoint/2010/main" val="35092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3EC669-6029-47C5-A2E7-F9DB98872F1E}"/>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1347"/>
          <a:stretch/>
        </p:blipFill>
        <p:spPr>
          <a:xfrm>
            <a:off x="0" y="-61180"/>
            <a:ext cx="12192000" cy="6928608"/>
          </a:xfrm>
          <a:prstGeom prst="rect">
            <a:avLst/>
          </a:prstGeom>
        </p:spPr>
      </p:pic>
      <p:sp>
        <p:nvSpPr>
          <p:cNvPr id="2" name="Title 1">
            <a:extLst>
              <a:ext uri="{FF2B5EF4-FFF2-40B4-BE49-F238E27FC236}">
                <a16:creationId xmlns:a16="http://schemas.microsoft.com/office/drawing/2014/main" id="{7D19781B-4C1E-480E-A525-9FF677660AE2}"/>
              </a:ext>
            </a:extLst>
          </p:cNvPr>
          <p:cNvSpPr>
            <a:spLocks noGrp="1"/>
          </p:cNvSpPr>
          <p:nvPr>
            <p:ph type="title"/>
          </p:nvPr>
        </p:nvSpPr>
        <p:spPr>
          <a:xfrm>
            <a:off x="831850" y="768350"/>
            <a:ext cx="8312150" cy="2852737"/>
          </a:xfrm>
        </p:spPr>
        <p:txBody>
          <a:bodyPr>
            <a:noAutofit/>
          </a:bodyPr>
          <a:lstStyle/>
          <a:p>
            <a:r>
              <a:rPr lang="en-US" sz="4800" dirty="0" err="1">
                <a:latin typeface="Arial" panose="020B0604020202020204" pitchFamily="34" charset="0"/>
                <a:cs typeface="Arial" panose="020B0604020202020204" pitchFamily="34" charset="0"/>
              </a:rPr>
              <a:t>Movimiento</a:t>
            </a:r>
            <a:r>
              <a:rPr lang="en-US" sz="4800" dirty="0">
                <a:latin typeface="Arial" panose="020B0604020202020204" pitchFamily="34" charset="0"/>
                <a:cs typeface="Arial" panose="020B0604020202020204" pitchFamily="34" charset="0"/>
              </a:rPr>
              <a:t> para el </a:t>
            </a:r>
            <a:r>
              <a:rPr lang="en-US" sz="4800" dirty="0" err="1">
                <a:latin typeface="Arial" panose="020B0604020202020204" pitchFamily="34" charset="0"/>
                <a:cs typeface="Arial" panose="020B0604020202020204" pitchFamily="34" charset="0"/>
              </a:rPr>
              <a:t>Alcance</a:t>
            </a:r>
            <a:r>
              <a:rPr lang="en-US" sz="4800" dirty="0">
                <a:latin typeface="Arial" panose="020B0604020202020204" pitchFamily="34" charset="0"/>
                <a:cs typeface="Arial" panose="020B0604020202020204" pitchFamily="34" charset="0"/>
              </a:rPr>
              <a:t> de Vida Independent Movement for the Reach of Independent Living (MAVI)</a:t>
            </a:r>
            <a:endParaRPr lang="en-US" sz="32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BB7D859-EAAB-4D09-ADA0-ABD87EF7465A}"/>
              </a:ext>
            </a:extLst>
          </p:cNvPr>
          <p:cNvSpPr>
            <a:spLocks noGrp="1"/>
          </p:cNvSpPr>
          <p:nvPr>
            <p:ph type="body" idx="1"/>
          </p:nvPr>
        </p:nvSpPr>
        <p:spPr>
          <a:xfrm>
            <a:off x="831850" y="3736051"/>
            <a:ext cx="10602685" cy="1500187"/>
          </a:xfrm>
        </p:spPr>
        <p:txBody>
          <a:bodyPr>
            <a:normAutofit/>
          </a:bodyPr>
          <a:lstStyle/>
          <a:p>
            <a:r>
              <a:rPr lang="en-US" sz="4000" dirty="0">
                <a:solidFill>
                  <a:srgbClr val="7030A0"/>
                </a:solidFill>
                <a:latin typeface="Arial" panose="020B0604020202020204" pitchFamily="34" charset="0"/>
                <a:cs typeface="Arial" panose="020B0604020202020204" pitchFamily="34" charset="0"/>
              </a:rPr>
              <a:t>Hurricane Isaias in Puerto Rico</a:t>
            </a:r>
          </a:p>
        </p:txBody>
      </p:sp>
    </p:spTree>
    <p:extLst>
      <p:ext uri="{BB962C8B-B14F-4D97-AF65-F5344CB8AC3E}">
        <p14:creationId xmlns:p14="http://schemas.microsoft.com/office/powerpoint/2010/main" val="397008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7E038D-EDC0-4D8F-A116-331E3BF0C06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20"/>
            <a:ext cx="12192000" cy="1225708"/>
          </a:xfrm>
          <a:prstGeom prst="rect">
            <a:avLst/>
          </a:prstGeom>
        </p:spPr>
      </p:pic>
      <p:sp>
        <p:nvSpPr>
          <p:cNvPr id="2" name="Title 1">
            <a:extLst>
              <a:ext uri="{FF2B5EF4-FFF2-40B4-BE49-F238E27FC236}">
                <a16:creationId xmlns:a16="http://schemas.microsoft.com/office/drawing/2014/main" id="{2F51919B-6FE2-4DFC-86C6-657D3E250056}"/>
              </a:ext>
            </a:extLst>
          </p:cNvPr>
          <p:cNvSpPr>
            <a:spLocks noGrp="1"/>
          </p:cNvSpPr>
          <p:nvPr>
            <p:ph type="title"/>
          </p:nvPr>
        </p:nvSpPr>
        <p:spPr>
          <a:xfrm>
            <a:off x="353786" y="56879"/>
            <a:ext cx="10515600" cy="1325563"/>
          </a:xfrm>
        </p:spPr>
        <p:txBody>
          <a:bodyPr/>
          <a:lstStyle/>
          <a:p>
            <a:r>
              <a:rPr lang="en-US" dirty="0">
                <a:solidFill>
                  <a:schemeClr val="bg1"/>
                </a:solidFill>
                <a:latin typeface="Arial" panose="020B0604020202020204" pitchFamily="34" charset="0"/>
                <a:cs typeface="Arial" panose="020B0604020202020204" pitchFamily="34" charset="0"/>
              </a:rPr>
              <a:t>Hurricane Isais in Puerto Rico</a:t>
            </a:r>
          </a:p>
        </p:txBody>
      </p:sp>
      <p:sp>
        <p:nvSpPr>
          <p:cNvPr id="3" name="Content Placeholder 2">
            <a:extLst>
              <a:ext uri="{FF2B5EF4-FFF2-40B4-BE49-F238E27FC236}">
                <a16:creationId xmlns:a16="http://schemas.microsoft.com/office/drawing/2014/main" id="{B878E603-7CFB-4C46-9DE0-A1285685E6A3}"/>
              </a:ext>
            </a:extLst>
          </p:cNvPr>
          <p:cNvSpPr>
            <a:spLocks noGrp="1"/>
          </p:cNvSpPr>
          <p:nvPr>
            <p:ph idx="1"/>
          </p:nvPr>
        </p:nvSpPr>
        <p:spPr>
          <a:xfrm>
            <a:off x="353787" y="1497379"/>
            <a:ext cx="6351814" cy="4351338"/>
          </a:xfrm>
        </p:spPr>
        <p:txBody>
          <a:bodyPr/>
          <a:lstStyle/>
          <a:p>
            <a:r>
              <a:rPr lang="en-US" dirty="0"/>
              <a:t>Sign language trainings</a:t>
            </a:r>
          </a:p>
          <a:p>
            <a:r>
              <a:rPr lang="en-US" dirty="0"/>
              <a:t>Fundraising campaigns</a:t>
            </a:r>
          </a:p>
          <a:p>
            <a:r>
              <a:rPr lang="en-US" dirty="0"/>
              <a:t>Employment training</a:t>
            </a:r>
          </a:p>
          <a:p>
            <a:r>
              <a:rPr lang="en-US" dirty="0"/>
              <a:t>Established ongoing partnership for future disaster preparedness</a:t>
            </a:r>
          </a:p>
        </p:txBody>
      </p:sp>
      <p:pic>
        <p:nvPicPr>
          <p:cNvPr id="11" name="Picture 10" descr="Infographic slide with illustrated text: disability-led independent living center MAVI needed support to provide disaster relief and employment trainings. The community need available positions for disabled people to be hired into. GADRA's impact listed in slide text.">
            <a:extLst>
              <a:ext uri="{FF2B5EF4-FFF2-40B4-BE49-F238E27FC236}">
                <a16:creationId xmlns:a16="http://schemas.microsoft.com/office/drawing/2014/main" id="{979E5CFC-6750-409A-AFA4-E6FA30224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571" y="1282587"/>
            <a:ext cx="4909457" cy="4909457"/>
          </a:xfrm>
          <a:prstGeom prst="rect">
            <a:avLst/>
          </a:prstGeom>
        </p:spPr>
      </p:pic>
    </p:spTree>
    <p:extLst>
      <p:ext uri="{BB962C8B-B14F-4D97-AF65-F5344CB8AC3E}">
        <p14:creationId xmlns:p14="http://schemas.microsoft.com/office/powerpoint/2010/main" val="2593583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3EC669-6029-47C5-A2E7-F9DB98872F1E}"/>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735"/>
          <a:stretch/>
        </p:blipFill>
        <p:spPr>
          <a:xfrm>
            <a:off x="86064" y="6610"/>
            <a:ext cx="12102353" cy="6844780"/>
          </a:xfrm>
          <a:prstGeom prst="rect">
            <a:avLst/>
          </a:prstGeom>
        </p:spPr>
      </p:pic>
      <p:sp>
        <p:nvSpPr>
          <p:cNvPr id="2" name="Title 1">
            <a:extLst>
              <a:ext uri="{FF2B5EF4-FFF2-40B4-BE49-F238E27FC236}">
                <a16:creationId xmlns:a16="http://schemas.microsoft.com/office/drawing/2014/main" id="{7D19781B-4C1E-480E-A525-9FF677660AE2}"/>
              </a:ext>
            </a:extLst>
          </p:cNvPr>
          <p:cNvSpPr>
            <a:spLocks noGrp="1"/>
          </p:cNvSpPr>
          <p:nvPr>
            <p:ph type="title"/>
          </p:nvPr>
        </p:nvSpPr>
        <p:spPr>
          <a:xfrm>
            <a:off x="831850" y="768350"/>
            <a:ext cx="8312150" cy="2852737"/>
          </a:xfrm>
        </p:spPr>
        <p:txBody>
          <a:bodyPr>
            <a:normAutofit fontScale="90000"/>
          </a:bodyPr>
          <a:lstStyle/>
          <a:p>
            <a:r>
              <a:rPr lang="en-US" dirty="0">
                <a:latin typeface="Arial" panose="020B0604020202020204" pitchFamily="34" charset="0"/>
                <a:cs typeface="Arial" panose="020B0604020202020204" pitchFamily="34" charset="0"/>
              </a:rPr>
              <a:t>Association á </a:t>
            </a:r>
            <a:r>
              <a:rPr lang="en-US" dirty="0" err="1">
                <a:latin typeface="Arial" panose="020B0604020202020204" pitchFamily="34" charset="0"/>
                <a:cs typeface="Arial" panose="020B0604020202020204" pitchFamily="34" charset="0"/>
              </a:rPr>
              <a:t>l’Intégration</a:t>
            </a:r>
            <a:r>
              <a:rPr lang="en-US" dirty="0">
                <a:latin typeface="Arial" panose="020B0604020202020204" pitchFamily="34" charset="0"/>
                <a:cs typeface="Arial" panose="020B0604020202020204" pitchFamily="34" charset="0"/>
              </a:rPr>
              <a:t> des </a:t>
            </a:r>
            <a:r>
              <a:rPr lang="en-US" dirty="0" err="1">
                <a:latin typeface="Arial" panose="020B0604020202020204" pitchFamily="34" charset="0"/>
                <a:cs typeface="Arial" panose="020B0604020202020204" pitchFamily="34" charset="0"/>
              </a:rPr>
              <a:t>Personnes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Handicapées</a:t>
            </a:r>
            <a:r>
              <a:rPr lang="en-US" dirty="0">
                <a:latin typeface="Arial" panose="020B0604020202020204" pitchFamily="34" charset="0"/>
                <a:cs typeface="Arial" panose="020B0604020202020204" pitchFamily="34" charset="0"/>
              </a:rPr>
              <a:t> (ASSIPHA)</a:t>
            </a:r>
          </a:p>
        </p:txBody>
      </p:sp>
      <p:sp>
        <p:nvSpPr>
          <p:cNvPr id="3" name="Text Placeholder 2">
            <a:extLst>
              <a:ext uri="{FF2B5EF4-FFF2-40B4-BE49-F238E27FC236}">
                <a16:creationId xmlns:a16="http://schemas.microsoft.com/office/drawing/2014/main" id="{2BB7D859-EAAB-4D09-ADA0-ABD87EF7465A}"/>
              </a:ext>
            </a:extLst>
          </p:cNvPr>
          <p:cNvSpPr>
            <a:spLocks noGrp="1"/>
          </p:cNvSpPr>
          <p:nvPr>
            <p:ph type="body" idx="1"/>
          </p:nvPr>
        </p:nvSpPr>
        <p:spPr>
          <a:xfrm>
            <a:off x="838200" y="3736051"/>
            <a:ext cx="10515600" cy="1500187"/>
          </a:xfrm>
        </p:spPr>
        <p:txBody>
          <a:bodyPr>
            <a:normAutofit/>
          </a:bodyPr>
          <a:lstStyle/>
          <a:p>
            <a:r>
              <a:rPr lang="en-US" sz="4400" dirty="0">
                <a:solidFill>
                  <a:schemeClr val="accent6">
                    <a:lumMod val="50000"/>
                  </a:schemeClr>
                </a:solidFill>
                <a:latin typeface="Arial" panose="020B0604020202020204" pitchFamily="34" charset="0"/>
                <a:cs typeface="Arial" panose="020B0604020202020204" pitchFamily="34" charset="0"/>
              </a:rPr>
              <a:t>Earthquake in Haiti</a:t>
            </a:r>
          </a:p>
        </p:txBody>
      </p:sp>
    </p:spTree>
    <p:extLst>
      <p:ext uri="{BB962C8B-B14F-4D97-AF65-F5344CB8AC3E}">
        <p14:creationId xmlns:p14="http://schemas.microsoft.com/office/powerpoint/2010/main" val="3856061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54361F4-C0FF-4332-98F4-841B227ECCE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47348"/>
          </a:xfrm>
          <a:prstGeom prst="rect">
            <a:avLst/>
          </a:prstGeom>
        </p:spPr>
      </p:pic>
      <p:sp>
        <p:nvSpPr>
          <p:cNvPr id="2" name="Title 1">
            <a:extLst>
              <a:ext uri="{FF2B5EF4-FFF2-40B4-BE49-F238E27FC236}">
                <a16:creationId xmlns:a16="http://schemas.microsoft.com/office/drawing/2014/main" id="{78608EF2-F040-4734-BCC3-71D534A49EA1}"/>
              </a:ext>
            </a:extLst>
          </p:cNvPr>
          <p:cNvSpPr>
            <a:spLocks noGrp="1"/>
          </p:cNvSpPr>
          <p:nvPr>
            <p:ph type="title"/>
          </p:nvPr>
        </p:nvSpPr>
        <p:spPr>
          <a:xfrm>
            <a:off x="707571" y="88666"/>
            <a:ext cx="10515600" cy="1325563"/>
          </a:xfrm>
        </p:spPr>
        <p:txBody>
          <a:bodyPr/>
          <a:lstStyle/>
          <a:p>
            <a:r>
              <a:rPr lang="en-US" dirty="0">
                <a:solidFill>
                  <a:schemeClr val="bg1"/>
                </a:solidFill>
                <a:latin typeface="Arial" panose="020B0604020202020204" pitchFamily="34" charset="0"/>
                <a:cs typeface="Arial" panose="020B0604020202020204" pitchFamily="34" charset="0"/>
              </a:rPr>
              <a:t>Earthquake in Haiti</a:t>
            </a:r>
          </a:p>
        </p:txBody>
      </p:sp>
      <p:sp>
        <p:nvSpPr>
          <p:cNvPr id="14" name="Content Placeholder 13">
            <a:extLst>
              <a:ext uri="{FF2B5EF4-FFF2-40B4-BE49-F238E27FC236}">
                <a16:creationId xmlns:a16="http://schemas.microsoft.com/office/drawing/2014/main" id="{CC87AFB8-CF1C-429E-92EF-771B71147335}"/>
              </a:ext>
            </a:extLst>
          </p:cNvPr>
          <p:cNvSpPr>
            <a:spLocks noGrp="1"/>
          </p:cNvSpPr>
          <p:nvPr>
            <p:ph idx="1"/>
          </p:nvPr>
        </p:nvSpPr>
        <p:spPr>
          <a:xfrm>
            <a:off x="707571" y="1414229"/>
            <a:ext cx="4343400" cy="4463791"/>
          </a:xfrm>
        </p:spPr>
        <p:txBody>
          <a:bodyPr>
            <a:normAutofit lnSpcReduction="10000"/>
          </a:bodyPr>
          <a:lstStyle/>
          <a:p>
            <a:r>
              <a:rPr lang="en-US" dirty="0"/>
              <a:t>Legal support to re-establish their operational structure </a:t>
            </a:r>
          </a:p>
          <a:p>
            <a:r>
              <a:rPr lang="en-US" dirty="0"/>
              <a:t>Essential needs (food, water, disability supplies)</a:t>
            </a:r>
          </a:p>
          <a:p>
            <a:r>
              <a:rPr lang="en-US" dirty="0"/>
              <a:t>Transportation to connect with Haitians in rural areas</a:t>
            </a:r>
          </a:p>
          <a:p>
            <a:r>
              <a:rPr lang="en-US" dirty="0"/>
              <a:t>Disability-inclusive emergency preparedness program to improve sustainability </a:t>
            </a:r>
          </a:p>
        </p:txBody>
      </p:sp>
      <p:pic>
        <p:nvPicPr>
          <p:cNvPr id="10" name="Picture 9" descr="3 ASSIPHA team members posing in front of their new truck with the ASSIPHA and GADRA logos on the door of the truck.">
            <a:extLst>
              <a:ext uri="{FF2B5EF4-FFF2-40B4-BE49-F238E27FC236}">
                <a16:creationId xmlns:a16="http://schemas.microsoft.com/office/drawing/2014/main" id="{BBA33DC0-D9CB-4B1D-8C53-7CA2EDCE2020}"/>
              </a:ext>
            </a:extLst>
          </p:cNvPr>
          <p:cNvPicPr>
            <a:picLocks noChangeAspect="1"/>
          </p:cNvPicPr>
          <p:nvPr/>
        </p:nvPicPr>
        <p:blipFill rotWithShape="1">
          <a:blip r:embed="rId3">
            <a:extLst>
              <a:ext uri="{28A0092B-C50C-407E-A947-70E740481C1C}">
                <a14:useLocalDpi xmlns:a14="http://schemas.microsoft.com/office/drawing/2010/main" val="0"/>
              </a:ext>
            </a:extLst>
          </a:blip>
          <a:srcRect t="12521" b="18374"/>
          <a:stretch/>
        </p:blipFill>
        <p:spPr>
          <a:xfrm>
            <a:off x="8076292" y="1138752"/>
            <a:ext cx="3854450" cy="4739268"/>
          </a:xfrm>
          <a:prstGeom prst="rect">
            <a:avLst/>
          </a:prstGeom>
        </p:spPr>
      </p:pic>
      <p:pic>
        <p:nvPicPr>
          <p:cNvPr id="12" name="Picture 11" descr="An ASSIPHA training program with 13 people participating. Large banner at front of the room has ASSIPHA and GADRA logos.">
            <a:extLst>
              <a:ext uri="{FF2B5EF4-FFF2-40B4-BE49-F238E27FC236}">
                <a16:creationId xmlns:a16="http://schemas.microsoft.com/office/drawing/2014/main" id="{CFE0D379-1B5F-4704-973B-C3BEDA949F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2485" y="3799114"/>
            <a:ext cx="5178369" cy="2910435"/>
          </a:xfrm>
          <a:prstGeom prst="rect">
            <a:avLst/>
          </a:prstGeom>
        </p:spPr>
      </p:pic>
    </p:spTree>
    <p:extLst>
      <p:ext uri="{BB962C8B-B14F-4D97-AF65-F5344CB8AC3E}">
        <p14:creationId xmlns:p14="http://schemas.microsoft.com/office/powerpoint/2010/main" val="1958498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3EC669-6029-47C5-A2E7-F9DB98872F1E}"/>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480"/>
          <a:stretch/>
        </p:blipFill>
        <p:spPr>
          <a:xfrm>
            <a:off x="2" y="-60853"/>
            <a:ext cx="12285231" cy="6920732"/>
          </a:xfrm>
          <a:prstGeom prst="rect">
            <a:avLst/>
          </a:prstGeom>
        </p:spPr>
      </p:pic>
      <p:sp>
        <p:nvSpPr>
          <p:cNvPr id="2" name="Title 1">
            <a:extLst>
              <a:ext uri="{FF2B5EF4-FFF2-40B4-BE49-F238E27FC236}">
                <a16:creationId xmlns:a16="http://schemas.microsoft.com/office/drawing/2014/main" id="{7D19781B-4C1E-480E-A525-9FF677660AE2}"/>
              </a:ext>
            </a:extLst>
          </p:cNvPr>
          <p:cNvSpPr>
            <a:spLocks noGrp="1"/>
          </p:cNvSpPr>
          <p:nvPr>
            <p:ph type="title"/>
          </p:nvPr>
        </p:nvSpPr>
        <p:spPr>
          <a:xfrm>
            <a:off x="831850" y="768350"/>
            <a:ext cx="8312150" cy="2852737"/>
          </a:xfrm>
        </p:spPr>
        <p:txBody>
          <a:bodyPr>
            <a:noAutofit/>
          </a:bodyPr>
          <a:lstStyle/>
          <a:p>
            <a:r>
              <a:rPr lang="en-US" sz="4800" dirty="0">
                <a:latin typeface="Arial" panose="020B0604020202020204" pitchFamily="34" charset="0"/>
                <a:cs typeface="Arial" panose="020B0604020202020204" pitchFamily="34" charset="0"/>
              </a:rPr>
              <a:t>Fight For Right (FFR)</a:t>
            </a:r>
            <a:endParaRPr lang="en-US" sz="32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BB7D859-EAAB-4D09-ADA0-ABD87EF7465A}"/>
              </a:ext>
            </a:extLst>
          </p:cNvPr>
          <p:cNvSpPr>
            <a:spLocks noGrp="1"/>
          </p:cNvSpPr>
          <p:nvPr>
            <p:ph type="body" idx="1"/>
          </p:nvPr>
        </p:nvSpPr>
        <p:spPr>
          <a:xfrm>
            <a:off x="831850" y="3736051"/>
            <a:ext cx="10602685" cy="1500187"/>
          </a:xfrm>
        </p:spPr>
        <p:txBody>
          <a:bodyPr>
            <a:normAutofit/>
          </a:bodyPr>
          <a:lstStyle/>
          <a:p>
            <a:r>
              <a:rPr lang="en-US" sz="4400" dirty="0">
                <a:solidFill>
                  <a:srgbClr val="A52B2B"/>
                </a:solidFill>
                <a:latin typeface="Arial" panose="020B0604020202020204" pitchFamily="34" charset="0"/>
                <a:cs typeface="Arial" panose="020B0604020202020204" pitchFamily="34" charset="0"/>
              </a:rPr>
              <a:t>Russian Invasion of Ukraine</a:t>
            </a:r>
          </a:p>
        </p:txBody>
      </p:sp>
    </p:spTree>
    <p:extLst>
      <p:ext uri="{BB962C8B-B14F-4D97-AF65-F5344CB8AC3E}">
        <p14:creationId xmlns:p14="http://schemas.microsoft.com/office/powerpoint/2010/main" val="2931253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8436</TotalTime>
  <Words>284</Words>
  <Application>Microsoft Office PowerPoint</Application>
  <PresentationFormat>Widescreen</PresentationFormat>
  <Paragraphs>45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Webinar: GADRA Activates to Türkiye and Syria</vt:lpstr>
      <vt:lpstr>Judy Heumann</vt:lpstr>
      <vt:lpstr>Colombian National Organization of the Blind, Colombian National Coordinator of Persons with Limited Vision, and the Colombian National Council of Persons with Disabilities</vt:lpstr>
      <vt:lpstr>Hurricane Iota in Colombia</vt:lpstr>
      <vt:lpstr>Movimiento para el Alcance de Vida Independent Movement for the Reach of Independent Living (MAVI)</vt:lpstr>
      <vt:lpstr>Hurricane Isais in Puerto Rico</vt:lpstr>
      <vt:lpstr>Association á l’Intégration des Personnes Handicapées (ASSIPHA)</vt:lpstr>
      <vt:lpstr>Earthquake in Haiti</vt:lpstr>
      <vt:lpstr>Fight For Right (FFR)</vt:lpstr>
      <vt:lpstr>Russian Invasion of Ukraine</vt:lpstr>
      <vt:lpstr>Association of Women with Disabilities (Türkiye) and Almostakabal Association for the Physically Disabled (Aleppo, Syria)</vt:lpstr>
      <vt:lpstr>GADRA Virtual Emergency Operations Center (EOC)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PowerPoint: GADRA Activates to Türkiye and Syria</dc:title>
  <dc:creator>Global Alliance for Disaster Resource Acceleration</dc:creator>
  <cp:lastModifiedBy>moya.shpuntoff</cp:lastModifiedBy>
  <cp:revision>28</cp:revision>
  <dcterms:created xsi:type="dcterms:W3CDTF">2023-03-03T00:23:39Z</dcterms:created>
  <dcterms:modified xsi:type="dcterms:W3CDTF">2023-03-08T23:48:41Z</dcterms:modified>
</cp:coreProperties>
</file>