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5" r:id="rId4"/>
    <p:sldId id="258" r:id="rId5"/>
    <p:sldId id="259" r:id="rId6"/>
    <p:sldId id="288" r:id="rId7"/>
    <p:sldId id="279" r:id="rId8"/>
    <p:sldId id="281" r:id="rId9"/>
    <p:sldId id="289" r:id="rId10"/>
    <p:sldId id="260" r:id="rId11"/>
    <p:sldId id="282" r:id="rId12"/>
    <p:sldId id="261" r:id="rId13"/>
    <p:sldId id="263" r:id="rId14"/>
    <p:sldId id="290" r:id="rId15"/>
    <p:sldId id="265" r:id="rId16"/>
    <p:sldId id="266" r:id="rId17"/>
    <p:sldId id="267" r:id="rId18"/>
    <p:sldId id="291" r:id="rId19"/>
    <p:sldId id="275" r:id="rId20"/>
    <p:sldId id="283" r:id="rId21"/>
    <p:sldId id="277" r:id="rId22"/>
    <p:sldId id="278" r:id="rId23"/>
  </p:sldIdLst>
  <p:sldSz cx="12192000" cy="6858000"/>
  <p:notesSz cx="6858000" cy="9144000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ill Sans MT" panose="020B0502020104020203" pitchFamily="34" charset="0"/>
      <p:regular r:id="rId33"/>
      <p:bold r:id="rId34"/>
      <p:italic r:id="rId35"/>
      <p:boldItalic r:id="rId36"/>
    </p:embeddedFont>
    <p:embeddedFont>
      <p:font typeface="Noto Sans" panose="020B0502040504020204" pitchFamily="3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jAYnFqxqq1rIFQww8YUC8UVqbF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f2f019276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g22f2f01927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238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f2f019276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g22f2f01927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f2f019276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22f2f01927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f2f019276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g22f2f01927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327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f2f019276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g22f2f01927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f2f019276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g22f2f01927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074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2f2f019276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g22f2f01927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Oldest consistently disability-led organizations in the US – founded by Judy </a:t>
            </a:r>
            <a:r>
              <a:rPr lang="en-US" dirty="0" err="1"/>
              <a:t>Heumann</a:t>
            </a:r>
            <a:r>
              <a:rPr lang="en-US" dirty="0"/>
              <a:t>, Ed Roberts, and Joan Leon – considered to be the parents of the ADA and disability rights movement</a:t>
            </a:r>
            <a:endParaRPr dirty="0"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f2f019276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g22f2f01927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47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9714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f2f019276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22f2f01927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f2f019276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g22f2f01927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www.wid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66"/>
            <a:ext cx="12192000" cy="684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3" descr="WID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984" y="335929"/>
            <a:ext cx="5112345" cy="235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3"/>
          <p:cNvSpPr txBox="1">
            <a:spLocks noGrp="1"/>
          </p:cNvSpPr>
          <p:nvPr>
            <p:ph type="ctrTitle"/>
          </p:nvPr>
        </p:nvSpPr>
        <p:spPr>
          <a:xfrm>
            <a:off x="2459717" y="3429000"/>
            <a:ext cx="9084625" cy="2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 Narrow"/>
              <a:buNone/>
              <a:defRPr sz="56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ftr" idx="11"/>
          </p:nvPr>
        </p:nvSpPr>
        <p:spPr>
          <a:xfrm>
            <a:off x="5919788" y="6457950"/>
            <a:ext cx="6272212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World Institute on Disability | www.wid.org | © 2021 WID. All rights reserved.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4"/>
          <p:cNvPicPr preferRelativeResize="0"/>
          <p:nvPr/>
        </p:nvPicPr>
        <p:blipFill rotWithShape="1">
          <a:blip r:embed="rId2">
            <a:alphaModFix/>
          </a:blip>
          <a:srcRect l="435" t="93550" r="786" b="1500"/>
          <a:stretch/>
        </p:blipFill>
        <p:spPr>
          <a:xfrm>
            <a:off x="95694" y="6448612"/>
            <a:ext cx="12014792" cy="33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4"/>
          <p:cNvPicPr preferRelativeResize="0"/>
          <p:nvPr/>
        </p:nvPicPr>
        <p:blipFill rotWithShape="1">
          <a:blip r:embed="rId3">
            <a:alphaModFix/>
          </a:blip>
          <a:srcRect t="13448" b="37679"/>
          <a:stretch/>
        </p:blipFill>
        <p:spPr>
          <a:xfrm>
            <a:off x="95693" y="86497"/>
            <a:ext cx="11693969" cy="73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338843" y="179045"/>
            <a:ext cx="9452020" cy="64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  <a:defRPr sz="3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338138" y="1050925"/>
            <a:ext cx="11188700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/>
          <p:nvPr/>
        </p:nvSpPr>
        <p:spPr>
          <a:xfrm>
            <a:off x="11176315" y="0"/>
            <a:ext cx="906356" cy="1051442"/>
          </a:xfrm>
          <a:custGeom>
            <a:avLst/>
            <a:gdLst/>
            <a:ahLst/>
            <a:cxnLst/>
            <a:rect l="l" t="t" r="r" b="b"/>
            <a:pathLst>
              <a:path w="906356" h="1051442" extrusionOk="0">
                <a:moveTo>
                  <a:pt x="230825" y="0"/>
                </a:moveTo>
                <a:lnTo>
                  <a:pt x="906356" y="0"/>
                </a:lnTo>
                <a:lnTo>
                  <a:pt x="906356" y="956349"/>
                </a:lnTo>
                <a:lnTo>
                  <a:pt x="816223" y="1005271"/>
                </a:lnTo>
                <a:cubicBezTo>
                  <a:pt x="745932" y="1035002"/>
                  <a:pt x="668651" y="1051442"/>
                  <a:pt x="587530" y="1051442"/>
                </a:cubicBezTo>
                <a:cubicBezTo>
                  <a:pt x="263046" y="1051442"/>
                  <a:pt x="0" y="788396"/>
                  <a:pt x="0" y="463912"/>
                </a:cubicBezTo>
                <a:cubicBezTo>
                  <a:pt x="0" y="301670"/>
                  <a:pt x="65762" y="154788"/>
                  <a:pt x="172084" y="48466"/>
                </a:cubicBezTo>
                <a:lnTo>
                  <a:pt x="23082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</a:t>
            </a:r>
            <a:endParaRPr dirty="0"/>
          </a:p>
        </p:txBody>
      </p:sp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4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6" name="Google Shape;26;p24"/>
          <p:cNvPicPr preferRelativeResize="0"/>
          <p:nvPr/>
        </p:nvPicPr>
        <p:blipFill rotWithShape="1">
          <a:blip r:embed="rId4">
            <a:alphaModFix/>
          </a:blip>
          <a:srcRect r="59615"/>
          <a:stretch/>
        </p:blipFill>
        <p:spPr>
          <a:xfrm>
            <a:off x="11075831" y="-107576"/>
            <a:ext cx="1017879" cy="115901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5052153" y="6458325"/>
            <a:ext cx="62718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World Institute on Disability | www.wid.org | © 2021 WID. All rights reserved.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6" descr="WID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287" y="155529"/>
            <a:ext cx="3953252" cy="181791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6"/>
          <p:cNvSpPr txBox="1">
            <a:spLocks noGrp="1"/>
          </p:cNvSpPr>
          <p:nvPr>
            <p:ph type="ctrTitle"/>
          </p:nvPr>
        </p:nvSpPr>
        <p:spPr>
          <a:xfrm>
            <a:off x="2291937" y="2260654"/>
            <a:ext cx="9084624" cy="20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Arial Narrow"/>
              <a:buNone/>
              <a:defRPr sz="6000" b="1" i="0">
                <a:solidFill>
                  <a:schemeClr val="accent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ubTitle" idx="1"/>
          </p:nvPr>
        </p:nvSpPr>
        <p:spPr>
          <a:xfrm>
            <a:off x="2291936" y="4395772"/>
            <a:ext cx="9084624" cy="114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9" name="Google Shape;39;p26"/>
          <p:cNvPicPr preferRelativeResize="0"/>
          <p:nvPr/>
        </p:nvPicPr>
        <p:blipFill rotWithShape="1">
          <a:blip r:embed="rId3">
            <a:alphaModFix/>
          </a:blip>
          <a:srcRect l="435" t="93550" r="786" b="1500"/>
          <a:stretch/>
        </p:blipFill>
        <p:spPr>
          <a:xfrm>
            <a:off x="95694" y="6448612"/>
            <a:ext cx="12014792" cy="33855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5052153" y="6458325"/>
            <a:ext cx="62718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World Institute on Disability | www.wid.org | © 2021 WID. All rights reserved.</a:t>
            </a:r>
            <a:endParaRPr dirty="0"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4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7"/>
          <p:cNvPicPr preferRelativeResize="0"/>
          <p:nvPr/>
        </p:nvPicPr>
        <p:blipFill rotWithShape="1">
          <a:blip r:embed="rId2">
            <a:alphaModFix/>
          </a:blip>
          <a:srcRect l="435" t="93550" r="786" b="1500"/>
          <a:stretch/>
        </p:blipFill>
        <p:spPr>
          <a:xfrm>
            <a:off x="95694" y="6448612"/>
            <a:ext cx="12014792" cy="33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7"/>
          <p:cNvPicPr preferRelativeResize="0"/>
          <p:nvPr/>
        </p:nvPicPr>
        <p:blipFill rotWithShape="1">
          <a:blip r:embed="rId3">
            <a:alphaModFix/>
          </a:blip>
          <a:srcRect t="13448" b="13448"/>
          <a:stretch/>
        </p:blipFill>
        <p:spPr>
          <a:xfrm>
            <a:off x="75373" y="86497"/>
            <a:ext cx="11693969" cy="110349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380985" y="82814"/>
            <a:ext cx="10515600" cy="105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  <a:defRPr sz="35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380984" y="1459320"/>
            <a:ext cx="11408679" cy="450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5052153" y="6458325"/>
            <a:ext cx="62718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World Institute on Disability | www.wid.org | © 2021 WID. All rights reserved.</a:t>
            </a:r>
            <a:endParaRPr dirty="0"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4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9" name="Google Shape;49;p27"/>
          <p:cNvSpPr/>
          <p:nvPr/>
        </p:nvSpPr>
        <p:spPr>
          <a:xfrm>
            <a:off x="10988458" y="49694"/>
            <a:ext cx="1074336" cy="1246311"/>
          </a:xfrm>
          <a:custGeom>
            <a:avLst/>
            <a:gdLst/>
            <a:ahLst/>
            <a:cxnLst/>
            <a:rect l="l" t="t" r="r" b="b"/>
            <a:pathLst>
              <a:path w="906356" h="1051442" extrusionOk="0">
                <a:moveTo>
                  <a:pt x="230825" y="0"/>
                </a:moveTo>
                <a:lnTo>
                  <a:pt x="906356" y="0"/>
                </a:lnTo>
                <a:lnTo>
                  <a:pt x="906356" y="956349"/>
                </a:lnTo>
                <a:lnTo>
                  <a:pt x="816223" y="1005271"/>
                </a:lnTo>
                <a:cubicBezTo>
                  <a:pt x="745932" y="1035002"/>
                  <a:pt x="668651" y="1051442"/>
                  <a:pt x="587530" y="1051442"/>
                </a:cubicBezTo>
                <a:cubicBezTo>
                  <a:pt x="263046" y="1051442"/>
                  <a:pt x="0" y="788396"/>
                  <a:pt x="0" y="463912"/>
                </a:cubicBezTo>
                <a:cubicBezTo>
                  <a:pt x="0" y="301670"/>
                  <a:pt x="65762" y="154788"/>
                  <a:pt x="172084" y="48466"/>
                </a:cubicBezTo>
                <a:lnTo>
                  <a:pt x="23082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</a:t>
            </a:r>
            <a:endParaRPr dirty="0"/>
          </a:p>
        </p:txBody>
      </p:sp>
      <p:pic>
        <p:nvPicPr>
          <p:cNvPr id="50" name="Google Shape;50;p27"/>
          <p:cNvPicPr preferRelativeResize="0"/>
          <p:nvPr/>
        </p:nvPicPr>
        <p:blipFill rotWithShape="1">
          <a:blip r:embed="rId4">
            <a:alphaModFix/>
          </a:blip>
          <a:srcRect l="3525" t="10825" r="59615" b="6841"/>
          <a:stretch/>
        </p:blipFill>
        <p:spPr>
          <a:xfrm>
            <a:off x="11026211" y="86497"/>
            <a:ext cx="1074336" cy="110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8"/>
          <p:cNvPicPr preferRelativeResize="0"/>
          <p:nvPr/>
        </p:nvPicPr>
        <p:blipFill rotWithShape="1">
          <a:blip r:embed="rId2">
            <a:alphaModFix/>
          </a:blip>
          <a:srcRect t="13448" b="13448"/>
          <a:stretch/>
        </p:blipFill>
        <p:spPr>
          <a:xfrm>
            <a:off x="75373" y="86497"/>
            <a:ext cx="11693969" cy="110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8"/>
          <p:cNvPicPr preferRelativeResize="0"/>
          <p:nvPr/>
        </p:nvPicPr>
        <p:blipFill rotWithShape="1">
          <a:blip r:embed="rId3">
            <a:alphaModFix/>
          </a:blip>
          <a:srcRect l="435" t="93550" r="786" b="1500"/>
          <a:stretch/>
        </p:blipFill>
        <p:spPr>
          <a:xfrm>
            <a:off x="95694" y="6448612"/>
            <a:ext cx="12014792" cy="33855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380985" y="157910"/>
            <a:ext cx="10515600" cy="98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  <a:defRPr sz="35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1"/>
          </p:nvPr>
        </p:nvSpPr>
        <p:spPr>
          <a:xfrm>
            <a:off x="380984" y="1459320"/>
            <a:ext cx="5632190" cy="450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2"/>
          </p:nvPr>
        </p:nvSpPr>
        <p:spPr>
          <a:xfrm>
            <a:off x="6255010" y="1459320"/>
            <a:ext cx="5632190" cy="450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ftr" idx="11"/>
          </p:nvPr>
        </p:nvSpPr>
        <p:spPr>
          <a:xfrm>
            <a:off x="5052153" y="6458325"/>
            <a:ext cx="62718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World Institute on Disability | www.wid.org | © 2021 WID. All rights reserved.</a:t>
            </a:r>
            <a:endParaRPr dirty="0"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4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9" name="Google Shape;59;p28"/>
          <p:cNvSpPr/>
          <p:nvPr/>
        </p:nvSpPr>
        <p:spPr>
          <a:xfrm>
            <a:off x="10988458" y="49694"/>
            <a:ext cx="1074336" cy="1246311"/>
          </a:xfrm>
          <a:custGeom>
            <a:avLst/>
            <a:gdLst/>
            <a:ahLst/>
            <a:cxnLst/>
            <a:rect l="l" t="t" r="r" b="b"/>
            <a:pathLst>
              <a:path w="906356" h="1051442" extrusionOk="0">
                <a:moveTo>
                  <a:pt x="230825" y="0"/>
                </a:moveTo>
                <a:lnTo>
                  <a:pt x="906356" y="0"/>
                </a:lnTo>
                <a:lnTo>
                  <a:pt x="906356" y="956349"/>
                </a:lnTo>
                <a:lnTo>
                  <a:pt x="816223" y="1005271"/>
                </a:lnTo>
                <a:cubicBezTo>
                  <a:pt x="745932" y="1035002"/>
                  <a:pt x="668651" y="1051442"/>
                  <a:pt x="587530" y="1051442"/>
                </a:cubicBezTo>
                <a:cubicBezTo>
                  <a:pt x="263046" y="1051442"/>
                  <a:pt x="0" y="788396"/>
                  <a:pt x="0" y="463912"/>
                </a:cubicBezTo>
                <a:cubicBezTo>
                  <a:pt x="0" y="301670"/>
                  <a:pt x="65762" y="154788"/>
                  <a:pt x="172084" y="48466"/>
                </a:cubicBezTo>
                <a:lnTo>
                  <a:pt x="23082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</a:t>
            </a:r>
            <a:endParaRPr dirty="0"/>
          </a:p>
        </p:txBody>
      </p:sp>
      <p:pic>
        <p:nvPicPr>
          <p:cNvPr id="60" name="Google Shape;60;p28"/>
          <p:cNvPicPr preferRelativeResize="0"/>
          <p:nvPr/>
        </p:nvPicPr>
        <p:blipFill rotWithShape="1">
          <a:blip r:embed="rId4">
            <a:alphaModFix/>
          </a:blip>
          <a:srcRect l="3525" t="10825" r="59615" b="6841"/>
          <a:stretch/>
        </p:blipFill>
        <p:spPr>
          <a:xfrm>
            <a:off x="11026211" y="86497"/>
            <a:ext cx="1074336" cy="110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/>
          <p:nvPr/>
        </p:nvSpPr>
        <p:spPr>
          <a:xfrm>
            <a:off x="77723" y="91869"/>
            <a:ext cx="3485179" cy="66746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281648" y="959137"/>
            <a:ext cx="3161640" cy="475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 Narrow"/>
              <a:buNone/>
              <a:defRPr sz="50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4620126" y="959138"/>
            <a:ext cx="7290226" cy="475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5052153" y="6458325"/>
            <a:ext cx="62718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World Institute on Disability | www.wid.org | © 2021 WID. All rights reserved.</a:t>
            </a:r>
            <a:endParaRPr dirty="0"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4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7" name="Google Shape;67;p29"/>
          <p:cNvSpPr/>
          <p:nvPr/>
        </p:nvSpPr>
        <p:spPr>
          <a:xfrm>
            <a:off x="3138676" y="5810838"/>
            <a:ext cx="1033670" cy="103367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</a:t>
            </a:r>
            <a:endParaRPr dirty="0"/>
          </a:p>
        </p:txBody>
      </p:sp>
      <p:pic>
        <p:nvPicPr>
          <p:cNvPr id="68" name="Google Shape;68;p29"/>
          <p:cNvPicPr preferRelativeResize="0"/>
          <p:nvPr/>
        </p:nvPicPr>
        <p:blipFill rotWithShape="1">
          <a:blip r:embed="rId2">
            <a:alphaModFix/>
          </a:blip>
          <a:srcRect r="59615"/>
          <a:stretch/>
        </p:blipFill>
        <p:spPr>
          <a:xfrm>
            <a:off x="3077239" y="5774669"/>
            <a:ext cx="971326" cy="1106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DA4807-140B-0143-9C1F-8CDB734E0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49" b="13449"/>
          <a:stretch/>
        </p:blipFill>
        <p:spPr>
          <a:xfrm>
            <a:off x="75373" y="86497"/>
            <a:ext cx="11693969" cy="11034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0C1329-331E-6A45-9F30-EEBE707A1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" t="93550" r="787" b="1501"/>
          <a:stretch/>
        </p:blipFill>
        <p:spPr>
          <a:xfrm>
            <a:off x="95694" y="6448612"/>
            <a:ext cx="12014792" cy="338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68DA2-C511-B548-A8E7-E4D8986A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85" y="157910"/>
            <a:ext cx="10515600" cy="980674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35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9B4B3-C1BA-0E44-A55F-289D7DEC5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84" y="1459320"/>
            <a:ext cx="5632190" cy="450371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E68BE21-C201-2D4C-971D-A0AADE0312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5010" y="1459320"/>
            <a:ext cx="5632190" cy="450371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615A62D-8B96-FB42-846F-A4DCE7CE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153" y="6458325"/>
            <a:ext cx="6271845" cy="338554"/>
          </a:xfrm>
          <a:prstGeom prst="rect">
            <a:avLst/>
          </a:prstGeom>
        </p:spPr>
        <p:txBody>
          <a:bodyPr vert="horz" wrap="square" lIns="91440" tIns="91440" rIns="91440" bIns="91440" rtlCol="0" anchor="ctr">
            <a:spAutoFit/>
          </a:bodyPr>
          <a:lstStyle>
            <a:lvl1pPr algn="r">
              <a:defRPr lang="en-US" sz="1000" smtClean="0">
                <a:solidFill>
                  <a:schemeClr val="bg1"/>
                </a:solidFill>
                <a:sym typeface="Gill Sans MT"/>
              </a:defRPr>
            </a:lvl1pPr>
          </a:lstStyle>
          <a:p>
            <a:r>
              <a:rPr lang="en-US" dirty="0"/>
              <a:t>World Institute on Disability |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www.wid.org</a:t>
            </a:r>
            <a:r>
              <a:rPr lang="en-US" dirty="0"/>
              <a:t> | © 2021 WID. All rights reserved.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9129D6C-6313-1D48-9A20-0B443600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7392" y="6458325"/>
            <a:ext cx="559421" cy="338554"/>
          </a:xfrm>
          <a:prstGeom prst="rect">
            <a:avLst/>
          </a:prstGeom>
        </p:spPr>
        <p:txBody>
          <a:bodyPr vert="horz" wrap="square" lIns="91440" tIns="91440" rIns="91440" bIns="91440" rtlCol="0" anchor="ctr">
            <a:spAutoFit/>
          </a:bodyPr>
          <a:lstStyle>
            <a:lvl1pPr marL="0" algn="r" defTabSz="914400" rtl="0" eaLnBrk="1" latinLnBrk="0" hangingPunct="1">
              <a:defRPr lang="en-US" sz="1000" kern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 M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4B42369-9398-4DB5-9A14-6014EAF17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88458" y="49694"/>
            <a:ext cx="1074336" cy="1246311"/>
          </a:xfrm>
          <a:custGeom>
            <a:avLst/>
            <a:gdLst>
              <a:gd name="connsiteX0" fmla="*/ 230825 w 906356"/>
              <a:gd name="connsiteY0" fmla="*/ 0 h 1051442"/>
              <a:gd name="connsiteX1" fmla="*/ 906356 w 906356"/>
              <a:gd name="connsiteY1" fmla="*/ 0 h 1051442"/>
              <a:gd name="connsiteX2" fmla="*/ 906356 w 906356"/>
              <a:gd name="connsiteY2" fmla="*/ 956349 h 1051442"/>
              <a:gd name="connsiteX3" fmla="*/ 816223 w 906356"/>
              <a:gd name="connsiteY3" fmla="*/ 1005271 h 1051442"/>
              <a:gd name="connsiteX4" fmla="*/ 587530 w 906356"/>
              <a:gd name="connsiteY4" fmla="*/ 1051442 h 1051442"/>
              <a:gd name="connsiteX5" fmla="*/ 0 w 906356"/>
              <a:gd name="connsiteY5" fmla="*/ 463912 h 1051442"/>
              <a:gd name="connsiteX6" fmla="*/ 172084 w 906356"/>
              <a:gd name="connsiteY6" fmla="*/ 48466 h 1051442"/>
              <a:gd name="connsiteX7" fmla="*/ 230825 w 906356"/>
              <a:gd name="connsiteY7" fmla="*/ 0 h 105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356" h="1051442">
                <a:moveTo>
                  <a:pt x="230825" y="0"/>
                </a:moveTo>
                <a:lnTo>
                  <a:pt x="906356" y="0"/>
                </a:lnTo>
                <a:lnTo>
                  <a:pt x="906356" y="956349"/>
                </a:lnTo>
                <a:lnTo>
                  <a:pt x="816223" y="1005271"/>
                </a:lnTo>
                <a:cubicBezTo>
                  <a:pt x="745932" y="1035002"/>
                  <a:pt x="668651" y="1051442"/>
                  <a:pt x="587530" y="1051442"/>
                </a:cubicBezTo>
                <a:cubicBezTo>
                  <a:pt x="263046" y="1051442"/>
                  <a:pt x="0" y="788396"/>
                  <a:pt x="0" y="463912"/>
                </a:cubicBezTo>
                <a:cubicBezTo>
                  <a:pt x="0" y="301670"/>
                  <a:pt x="65762" y="154788"/>
                  <a:pt x="172084" y="48466"/>
                </a:cubicBezTo>
                <a:lnTo>
                  <a:pt x="2308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i="0" dirty="0">
                <a:latin typeface="Arial Narrow" panose="020B0604020202020204" pitchFamily="34" charset="0"/>
              </a:rPr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075A1B-FC84-4C43-928C-4F7DB7D8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5" t="10825" r="59615" b="6842"/>
          <a:stretch/>
        </p:blipFill>
        <p:spPr>
          <a:xfrm>
            <a:off x="11026211" y="86497"/>
            <a:ext cx="1074336" cy="110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2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166345"/>
            <a:ext cx="10515600" cy="122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Narrow"/>
              <a:buNone/>
              <a:defRPr sz="3600" b="1" i="0" u="none" strike="noStrike" cap="none">
                <a:solidFill>
                  <a:schemeClr val="accent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491908"/>
            <a:ext cx="10515600" cy="468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ftr" idx="11"/>
          </p:nvPr>
        </p:nvSpPr>
        <p:spPr>
          <a:xfrm>
            <a:off x="5052153" y="6433611"/>
            <a:ext cx="62718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World Institute on Disability | www.wid.org | © 2021 WID. All rights reserved.</a:t>
            </a:r>
            <a:endParaRPr dirty="0"/>
          </a:p>
        </p:txBody>
      </p:sp>
      <p:sp>
        <p:nvSpPr>
          <p:cNvPr id="13" name="Google Shape;13;p22"/>
          <p:cNvSpPr txBox="1">
            <a:spLocks noGrp="1"/>
          </p:cNvSpPr>
          <p:nvPr>
            <p:ph type="sldNum" idx="12"/>
          </p:nvPr>
        </p:nvSpPr>
        <p:spPr>
          <a:xfrm>
            <a:off x="11527392" y="6433611"/>
            <a:ext cx="5594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awn@wid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hristina@wid.org" TargetMode="External"/><Relationship Id="rId5" Type="http://schemas.openxmlformats.org/officeDocument/2006/relationships/hyperlink" Target="mailto:natali@wid.org" TargetMode="External"/><Relationship Id="rId4" Type="http://schemas.openxmlformats.org/officeDocument/2006/relationships/hyperlink" Target="mailto:emctrainer@aol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d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2459717" y="3470096"/>
            <a:ext cx="9084625" cy="177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Narrow"/>
              <a:buNone/>
            </a:pPr>
            <a:r>
              <a:rPr lang="en-US" dirty="0"/>
              <a:t>Public-Private Health Equity Cooperative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Narrow"/>
              <a:buNone/>
            </a:pP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BDC4AA-1BC2-4985-8D6D-A7E4D0C58A5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875184" y="6457950"/>
            <a:ext cx="6272212" cy="3381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World Institute on Disability | www.wid.org | © 2023 WID.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f2f019276_0_9"/>
          <p:cNvSpPr txBox="1">
            <a:spLocks noGrp="1"/>
          </p:cNvSpPr>
          <p:nvPr>
            <p:ph type="title"/>
          </p:nvPr>
        </p:nvSpPr>
        <p:spPr>
          <a:xfrm>
            <a:off x="380985" y="82814"/>
            <a:ext cx="105156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</a:pPr>
            <a:r>
              <a:rPr lang="en-US" dirty="0"/>
              <a:t>Project Overview</a:t>
            </a:r>
            <a:endParaRPr dirty="0"/>
          </a:p>
        </p:txBody>
      </p:sp>
      <p:sp>
        <p:nvSpPr>
          <p:cNvPr id="103" name="Google Shape;103;g22f2f019276_0_9"/>
          <p:cNvSpPr txBox="1">
            <a:spLocks noGrp="1"/>
          </p:cNvSpPr>
          <p:nvPr>
            <p:ph type="body" idx="1"/>
          </p:nvPr>
        </p:nvSpPr>
        <p:spPr>
          <a:xfrm>
            <a:off x="380984" y="1459320"/>
            <a:ext cx="10942969" cy="4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Goal 1: Improve health outcomes for people with disabilities and other intersectional marginalized groups before, during and after disasters</a:t>
            </a:r>
            <a:endParaRPr sz="24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Goal 2: Improve community disaster programs and services for people with disabilities and other intersectional marginalized groups</a:t>
            </a:r>
            <a:endParaRPr sz="24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</p:txBody>
      </p:sp>
      <p:sp>
        <p:nvSpPr>
          <p:cNvPr id="105" name="Google Shape;105;g22f2f019276_0_9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6FEB-F2DE-CC95-5F26-53833B00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Project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72336-65D3-71F0-5220-19F853228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84" y="1459320"/>
            <a:ext cx="10919075" cy="4503711"/>
          </a:xfrm>
        </p:spPr>
        <p:txBody>
          <a:bodyPr>
            <a:normAutofit/>
          </a:bodyPr>
          <a:lstStyle/>
          <a:p>
            <a:pPr marL="558800" indent="-457200">
              <a:buFont typeface="+mj-lt"/>
              <a:buAutoNum type="arabicPeriod"/>
            </a:pPr>
            <a:r>
              <a:rPr lang="en-US" sz="2400" dirty="0"/>
              <a:t>Foster Community Health Resilience</a:t>
            </a:r>
          </a:p>
          <a:p>
            <a:pPr marL="558800" indent="-457200">
              <a:buFont typeface="+mj-lt"/>
              <a:buAutoNum type="arabicPeriod"/>
            </a:pPr>
            <a:r>
              <a:rPr lang="en-US" sz="2400" dirty="0"/>
              <a:t>Engage representatives in dialogue to strengthen preparedness for, response to, and recovery from disasters and other emergencies</a:t>
            </a:r>
          </a:p>
          <a:p>
            <a:pPr marL="558800" indent="-457200">
              <a:buFont typeface="+mj-lt"/>
              <a:buAutoNum type="arabicPeriod"/>
            </a:pPr>
            <a:r>
              <a:rPr lang="en-US" sz="2400" dirty="0"/>
              <a:t>Identify and promote promising practices</a:t>
            </a:r>
          </a:p>
          <a:p>
            <a:pPr marL="558800" indent="-457200">
              <a:buFont typeface="+mj-lt"/>
              <a:buAutoNum type="arabicPeriod"/>
            </a:pPr>
            <a:r>
              <a:rPr lang="en-US" sz="2400" dirty="0"/>
              <a:t>Provide technical assistance to Public Health, Healthcare, Emergency Management Communities, and invested community stakeholders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BA836-832F-02DF-621C-B48153282F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2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f2f019276_0_17"/>
          <p:cNvSpPr txBox="1">
            <a:spLocks noGrp="1"/>
          </p:cNvSpPr>
          <p:nvPr>
            <p:ph type="title"/>
          </p:nvPr>
        </p:nvSpPr>
        <p:spPr>
          <a:xfrm>
            <a:off x="380985" y="82814"/>
            <a:ext cx="105156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</a:pPr>
            <a:r>
              <a:rPr lang="en-US" dirty="0"/>
              <a:t>Project Outcomes for People</a:t>
            </a:r>
            <a:endParaRPr dirty="0"/>
          </a:p>
        </p:txBody>
      </p:sp>
      <p:sp>
        <p:nvSpPr>
          <p:cNvPr id="111" name="Google Shape;111;g22f2f019276_0_17"/>
          <p:cNvSpPr txBox="1">
            <a:spLocks noGrp="1"/>
          </p:cNvSpPr>
          <p:nvPr>
            <p:ph type="body" idx="1"/>
          </p:nvPr>
        </p:nvSpPr>
        <p:spPr>
          <a:xfrm>
            <a:off x="380984" y="1459320"/>
            <a:ext cx="10942969" cy="4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Decrease disparities in health outcomes at the local level for people with disabilities and other intersectional marginalized groups during disasters.</a:t>
            </a:r>
            <a:endParaRPr sz="24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lvl="0" indent="-457200" algn="l" rtl="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Create partnerships with local community associates (health departments, public agencies and private sector) to improve outcomes in disasters for people with disabilities and other intersectional marginalized populations.</a:t>
            </a:r>
            <a:endParaRPr sz="24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lvl="0" indent="-457200" algn="l" rtl="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Improve inclusionary practices and policies in public health emergency operations plans for people with disabilities and other intersectional marginalized groups.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tx1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3" name="Google Shape;113;g22f2f019276_0_17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f2f019276_0_47"/>
          <p:cNvSpPr txBox="1">
            <a:spLocks noGrp="1"/>
          </p:cNvSpPr>
          <p:nvPr>
            <p:ph type="title"/>
          </p:nvPr>
        </p:nvSpPr>
        <p:spPr>
          <a:xfrm>
            <a:off x="380985" y="82814"/>
            <a:ext cx="105156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</a:pPr>
            <a:r>
              <a:rPr lang="en-US" dirty="0"/>
              <a:t>Project Steps</a:t>
            </a:r>
            <a:endParaRPr dirty="0"/>
          </a:p>
        </p:txBody>
      </p:sp>
      <p:sp>
        <p:nvSpPr>
          <p:cNvPr id="127" name="Google Shape;127;g22f2f019276_0_47"/>
          <p:cNvSpPr txBox="1">
            <a:spLocks noGrp="1"/>
          </p:cNvSpPr>
          <p:nvPr>
            <p:ph type="body" idx="1"/>
          </p:nvPr>
        </p:nvSpPr>
        <p:spPr>
          <a:xfrm>
            <a:off x="380984" y="1459320"/>
            <a:ext cx="10942969" cy="492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95300" lvl="0" indent="-457200" algn="l" rtl="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Identify pilot jurisdictions and invite them to participate in project</a:t>
            </a:r>
          </a:p>
          <a:p>
            <a:pPr marL="495300" lvl="0" indent="-457200" algn="l" rtl="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Identify potential task force participants and send invitations</a:t>
            </a:r>
          </a:p>
          <a:p>
            <a:pPr marL="4953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Set regular task force meetings with WID facilitation</a:t>
            </a:r>
          </a:p>
          <a:p>
            <a:pPr marL="495300" lvl="0" indent="-457200" algn="l" rtl="0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Perform community health assessment related to disasters </a:t>
            </a:r>
          </a:p>
          <a:p>
            <a:pPr marL="495300" lvl="0" indent="-457200" algn="l" rtl="0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Perform root cause analysis of community health disparities </a:t>
            </a:r>
          </a:p>
          <a:p>
            <a:pPr marL="495300" lvl="0" indent="-457200" algn="l" rtl="0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Develop action plan to improve health outcomes</a:t>
            </a:r>
          </a:p>
          <a:p>
            <a:pPr marL="495300" lvl="0" indent="-457200" algn="l" rtl="0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Implement community level health strategies for improving outcomes and reducing disparities</a:t>
            </a:r>
          </a:p>
          <a:p>
            <a:pPr marL="495300" lvl="0" indent="-457200" algn="l" rtl="0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Document project outcomes for national recommendations and utilization</a:t>
            </a:r>
          </a:p>
        </p:txBody>
      </p:sp>
      <p:sp>
        <p:nvSpPr>
          <p:cNvPr id="129" name="Google Shape;129;g22f2f019276_0_47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ctrTitle"/>
          </p:nvPr>
        </p:nvSpPr>
        <p:spPr>
          <a:xfrm>
            <a:off x="1668487" y="2104779"/>
            <a:ext cx="9084600" cy="20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Arial Narrow"/>
              <a:buNone/>
            </a:pPr>
            <a:r>
              <a:rPr lang="en-US" dirty="0"/>
              <a:t>The Task Force</a:t>
            </a:r>
            <a:endParaRPr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4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485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f2f019276_0_55"/>
          <p:cNvSpPr txBox="1">
            <a:spLocks noGrp="1"/>
          </p:cNvSpPr>
          <p:nvPr>
            <p:ph type="title"/>
          </p:nvPr>
        </p:nvSpPr>
        <p:spPr>
          <a:xfrm>
            <a:off x="380985" y="82814"/>
            <a:ext cx="105156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</a:pPr>
            <a:r>
              <a:rPr lang="en-US" dirty="0"/>
              <a:t>Task Force Diversity</a:t>
            </a:r>
            <a:endParaRPr dirty="0"/>
          </a:p>
        </p:txBody>
      </p:sp>
      <p:sp>
        <p:nvSpPr>
          <p:cNvPr id="143" name="Google Shape;143;g22f2f019276_0_55"/>
          <p:cNvSpPr txBox="1">
            <a:spLocks noGrp="1"/>
          </p:cNvSpPr>
          <p:nvPr>
            <p:ph type="body" idx="1"/>
          </p:nvPr>
        </p:nvSpPr>
        <p:spPr>
          <a:xfrm>
            <a:off x="380984" y="1459320"/>
            <a:ext cx="11408700" cy="4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45700" rIns="91425" bIns="45700" anchor="t" anchorCtr="0">
            <a:normAutofit/>
          </a:bodyPr>
          <a:lstStyle/>
          <a:p>
            <a:pPr marL="0" lvl="0" indent="0" algn="l" rtl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Task Force must represent a diverse array of community stakeholders</a:t>
            </a:r>
            <a:endParaRPr sz="2400" b="1" dirty="0">
              <a:solidFill>
                <a:schemeClr val="tx1"/>
              </a:solidFill>
              <a:highlight>
                <a:schemeClr val="lt1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666750" lvl="1" indent="-285750">
              <a:buClr>
                <a:schemeClr val="tx1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Racially, ethnically, and culturally diverse</a:t>
            </a:r>
            <a:endParaRPr sz="24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666750" lvl="1" indent="-285750">
              <a:buClr>
                <a:schemeClr val="tx1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Socio-economically diverse</a:t>
            </a:r>
          </a:p>
          <a:p>
            <a:pPr marL="666750" lvl="1" indent="-285750">
              <a:buClr>
                <a:schemeClr val="tx1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Geographic diversity of the region</a:t>
            </a:r>
            <a:endParaRPr sz="24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666750" lvl="1" indent="-285750">
              <a:buClr>
                <a:schemeClr val="tx1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Diverse community roles</a:t>
            </a:r>
          </a:p>
          <a:p>
            <a:pPr marL="666750" lvl="1" indent="-285750">
              <a:buClr>
                <a:schemeClr val="tx1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Diverse experiences and perspectives</a:t>
            </a:r>
            <a:endParaRPr sz="24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</p:txBody>
      </p:sp>
      <p:sp>
        <p:nvSpPr>
          <p:cNvPr id="145" name="Google Shape;145;g22f2f019276_0_55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f2f019276_0_72"/>
          <p:cNvSpPr txBox="1">
            <a:spLocks noGrp="1"/>
          </p:cNvSpPr>
          <p:nvPr>
            <p:ph type="title"/>
          </p:nvPr>
        </p:nvSpPr>
        <p:spPr>
          <a:xfrm>
            <a:off x="380985" y="82814"/>
            <a:ext cx="105156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</a:pPr>
            <a:r>
              <a:rPr lang="en-US" dirty="0"/>
              <a:t>Potential Task Force Make up </a:t>
            </a:r>
            <a:endParaRPr dirty="0"/>
          </a:p>
        </p:txBody>
      </p:sp>
      <p:sp>
        <p:nvSpPr>
          <p:cNvPr id="151" name="Google Shape;151;g22f2f019276_0_72"/>
          <p:cNvSpPr txBox="1">
            <a:spLocks noGrp="1"/>
          </p:cNvSpPr>
          <p:nvPr>
            <p:ph type="body" idx="1"/>
          </p:nvPr>
        </p:nvSpPr>
        <p:spPr>
          <a:xfrm>
            <a:off x="380985" y="1330366"/>
            <a:ext cx="11034578" cy="4859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9575" algn="l" rtl="0">
              <a:lnSpc>
                <a:spcPct val="80000"/>
              </a:lnSpc>
              <a:spcAft>
                <a:spcPts val="0"/>
              </a:spcAft>
              <a:buSzPct val="100000"/>
              <a:buFont typeface="Arial Narrow"/>
              <a:buChar char="•"/>
            </a:pPr>
            <a:r>
              <a:rPr lang="en-US" sz="22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Emergency managers</a:t>
            </a:r>
            <a:endParaRPr sz="2200" dirty="0"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457200" lvl="0" indent="-409575" algn="l" rtl="0">
              <a:lnSpc>
                <a:spcPct val="95000"/>
              </a:lnSpc>
              <a:spcAft>
                <a:spcPts val="0"/>
              </a:spcAft>
              <a:buSzPct val="100000"/>
              <a:buFont typeface="Arial Narrow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Healthcare and public health services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457200" lvl="0" indent="-409575" algn="l" rtl="0">
              <a:lnSpc>
                <a:spcPct val="95000"/>
              </a:lnSpc>
              <a:spcAft>
                <a:spcPts val="0"/>
              </a:spcAft>
              <a:buSzPct val="100000"/>
              <a:buFont typeface="Arial Narrow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Policy leaders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457200" lvl="0" indent="-409575" algn="l" rtl="0">
              <a:lnSpc>
                <a:spcPct val="95000"/>
              </a:lnSpc>
              <a:spcAft>
                <a:spcPts val="0"/>
              </a:spcAft>
              <a:buSzPct val="100000"/>
              <a:buFont typeface="Arial Narrow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NGOs, Businesses, Private sector partners 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457200" lvl="0" indent="-409575" algn="l" rtl="0">
              <a:lnSpc>
                <a:spcPct val="95000"/>
              </a:lnSpc>
              <a:spcAft>
                <a:spcPts val="0"/>
              </a:spcAft>
              <a:buSzPct val="100000"/>
              <a:buFont typeface="Arial Narrow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Disability-led organizations</a:t>
            </a:r>
          </a:p>
          <a:p>
            <a:pPr marL="457200" lvl="0" indent="-409575" algn="l" rtl="0">
              <a:lnSpc>
                <a:spcPct val="95000"/>
              </a:lnSpc>
              <a:spcAft>
                <a:spcPts val="0"/>
              </a:spcAft>
              <a:buSzPct val="100000"/>
              <a:buFont typeface="Arial Narrow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Community-based services and organizations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457200" lvl="0" indent="-409575" algn="l" rtl="0">
              <a:lnSpc>
                <a:spcPct val="95000"/>
              </a:lnSpc>
              <a:spcAft>
                <a:spcPts val="0"/>
              </a:spcAft>
              <a:buSzPct val="100000"/>
              <a:buFont typeface="Arial Narrow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Informal community leaders (faith-based organizations, cultural leaders)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457200" lvl="0" indent="-409575" algn="l" rtl="0">
              <a:lnSpc>
                <a:spcPct val="95000"/>
              </a:lnSpc>
              <a:spcAft>
                <a:spcPts val="0"/>
              </a:spcAft>
              <a:buSzPct val="100000"/>
              <a:buFont typeface="Arial Narrow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Tribal nations</a:t>
            </a:r>
          </a:p>
          <a:p>
            <a:pPr marL="457200" lvl="0" indent="-409575" algn="l" rtl="0">
              <a:lnSpc>
                <a:spcPct val="95000"/>
              </a:lnSpc>
              <a:spcAft>
                <a:spcPts val="0"/>
              </a:spcAft>
              <a:buSzPct val="100000"/>
              <a:buFont typeface="Arial Narrow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Educational institutions/providers</a:t>
            </a:r>
          </a:p>
          <a:p>
            <a:pPr marL="457200" lvl="0" indent="-409575" algn="l" rtl="0">
              <a:lnSpc>
                <a:spcPct val="95000"/>
              </a:lnSpc>
              <a:spcAft>
                <a:spcPts val="0"/>
              </a:spcAft>
              <a:buSzPct val="100000"/>
              <a:buFont typeface="Arial Narrow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Disability stakeholders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</p:txBody>
      </p:sp>
      <p:sp>
        <p:nvSpPr>
          <p:cNvPr id="153" name="Google Shape;153;g22f2f019276_0_72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f2f019276_0_40"/>
          <p:cNvSpPr txBox="1">
            <a:spLocks noGrp="1"/>
          </p:cNvSpPr>
          <p:nvPr>
            <p:ph type="title"/>
          </p:nvPr>
        </p:nvSpPr>
        <p:spPr>
          <a:xfrm>
            <a:off x="380985" y="82814"/>
            <a:ext cx="105156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</a:pPr>
            <a:r>
              <a:rPr lang="en-US" dirty="0"/>
              <a:t>Disability Stakeholder Representation</a:t>
            </a:r>
            <a:endParaRPr dirty="0"/>
          </a:p>
        </p:txBody>
      </p:sp>
      <p:sp>
        <p:nvSpPr>
          <p:cNvPr id="159" name="Google Shape;159;g22f2f019276_0_40"/>
          <p:cNvSpPr txBox="1">
            <a:spLocks noGrp="1"/>
          </p:cNvSpPr>
          <p:nvPr>
            <p:ph type="body" idx="1"/>
          </p:nvPr>
        </p:nvSpPr>
        <p:spPr>
          <a:xfrm>
            <a:off x="380984" y="1459320"/>
            <a:ext cx="10942969" cy="4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US" sz="22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Identifying disability representation by diverse functional needs:</a:t>
            </a:r>
            <a:endParaRPr sz="22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1657350" lvl="3" indent="-28575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Mobility </a:t>
            </a:r>
            <a:endParaRPr sz="22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1657350" lvl="3" indent="-28575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Vision </a:t>
            </a:r>
            <a:endParaRPr sz="22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1657350" lvl="3" indent="-28575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Hearing </a:t>
            </a:r>
            <a:endParaRPr sz="22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1657350" lvl="3" indent="-2857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Cognitive, intellectual and developmental disabilities, mental health illnesses</a:t>
            </a:r>
          </a:p>
          <a:p>
            <a:pPr indent="-457200"/>
            <a:r>
              <a:rPr lang="en-US" sz="22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Accounting for dynamics of intersectionality of other marginalized populations to ensure pan-disability representation</a:t>
            </a:r>
            <a:endParaRPr sz="22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tx1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1" name="Google Shape;161;g22f2f019276_0_40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ctrTitle"/>
          </p:nvPr>
        </p:nvSpPr>
        <p:spPr>
          <a:xfrm>
            <a:off x="1668487" y="2104779"/>
            <a:ext cx="9084600" cy="20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Arial Narrow"/>
              <a:buNone/>
            </a:pPr>
            <a:r>
              <a:rPr lang="en-US" dirty="0"/>
              <a:t>The Task Force POC</a:t>
            </a:r>
            <a:endParaRPr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4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8823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f2f019276_0_102"/>
          <p:cNvSpPr txBox="1">
            <a:spLocks noGrp="1"/>
          </p:cNvSpPr>
          <p:nvPr>
            <p:ph type="title"/>
          </p:nvPr>
        </p:nvSpPr>
        <p:spPr>
          <a:xfrm>
            <a:off x="380985" y="82814"/>
            <a:ext cx="105156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</a:pPr>
            <a:r>
              <a:rPr lang="en-US" dirty="0"/>
              <a:t>Task Force POC Role </a:t>
            </a:r>
            <a:endParaRPr dirty="0"/>
          </a:p>
        </p:txBody>
      </p:sp>
      <p:sp>
        <p:nvSpPr>
          <p:cNvPr id="221" name="Google Shape;221;g22f2f019276_0_102"/>
          <p:cNvSpPr txBox="1">
            <a:spLocks noGrp="1"/>
          </p:cNvSpPr>
          <p:nvPr>
            <p:ph type="body" idx="1"/>
          </p:nvPr>
        </p:nvSpPr>
        <p:spPr>
          <a:xfrm>
            <a:off x="297252" y="1398345"/>
            <a:ext cx="11026701" cy="539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0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Review project process and Task Force overview prior to first meeting </a:t>
            </a:r>
          </a:p>
          <a:p>
            <a:pPr marL="457200" lvl="0" indent="-419100" algn="l" rtl="0">
              <a:lnSpc>
                <a:spcPct val="10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Assist to identify, invite and confirm task force participants (flyer and information will be provided)</a:t>
            </a:r>
          </a:p>
          <a:p>
            <a:pPr marL="457200" lvl="0" indent="-419100" algn="l" rtl="0">
              <a:lnSpc>
                <a:spcPct val="10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Assist with Task Force meeting scheduling and logistics</a:t>
            </a:r>
          </a:p>
          <a:p>
            <a:pPr indent="-4191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Serve as the point of contact for Task Force communication </a:t>
            </a:r>
          </a:p>
          <a:p>
            <a:pPr indent="-4191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Serve as liaison for community regarding the Task Force activities</a:t>
            </a:r>
          </a:p>
          <a:p>
            <a:pPr indent="-4191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Provide project team with any inquiries about the project and requests for accommodations </a:t>
            </a:r>
          </a:p>
        </p:txBody>
      </p:sp>
      <p:sp>
        <p:nvSpPr>
          <p:cNvPr id="223" name="Google Shape;223;g22f2f019276_0_102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ctrTitle"/>
          </p:nvPr>
        </p:nvSpPr>
        <p:spPr>
          <a:xfrm>
            <a:off x="1668487" y="2104779"/>
            <a:ext cx="9084600" cy="20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Arial Narrow"/>
              <a:buNone/>
            </a:pPr>
            <a:r>
              <a:rPr lang="en-US" dirty="0"/>
              <a:t>Welcome and Introductions </a:t>
            </a:r>
            <a:endParaRPr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4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f2f019276_0_102"/>
          <p:cNvSpPr txBox="1">
            <a:spLocks noGrp="1"/>
          </p:cNvSpPr>
          <p:nvPr>
            <p:ph type="title"/>
          </p:nvPr>
        </p:nvSpPr>
        <p:spPr>
          <a:xfrm>
            <a:off x="380985" y="82814"/>
            <a:ext cx="105156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</a:pPr>
            <a:r>
              <a:rPr lang="en-US" dirty="0"/>
              <a:t>Task Force POC Role Continued</a:t>
            </a:r>
            <a:endParaRPr dirty="0"/>
          </a:p>
        </p:txBody>
      </p:sp>
      <p:sp>
        <p:nvSpPr>
          <p:cNvPr id="221" name="Google Shape;221;g22f2f019276_0_102"/>
          <p:cNvSpPr txBox="1">
            <a:spLocks noGrp="1"/>
          </p:cNvSpPr>
          <p:nvPr>
            <p:ph type="body" idx="1"/>
          </p:nvPr>
        </p:nvSpPr>
        <p:spPr>
          <a:xfrm>
            <a:off x="297252" y="1398345"/>
            <a:ext cx="11026701" cy="539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19100">
              <a:buSzPct val="100000"/>
              <a:buFont typeface="Arial Narrow"/>
              <a:buChar char="•"/>
            </a:pP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Assist Task Force members with distribution of community assessments, surveys and demographic studies</a:t>
            </a:r>
          </a:p>
          <a:p>
            <a:pPr marL="457200" lvl="0" indent="-419100" algn="l" rtl="0">
              <a:lnSpc>
                <a:spcPct val="100000"/>
              </a:lnSpc>
              <a:spcAft>
                <a:spcPts val="0"/>
              </a:spcAft>
              <a:buSzPct val="100000"/>
              <a:buFont typeface="Arial Narrow"/>
              <a:buChar char="•"/>
            </a:pP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Encourage task force members participate regularly in meetings, discussions, collaboration, and information dissemination </a:t>
            </a:r>
          </a:p>
          <a:p>
            <a:pPr marL="457200" lvl="0" indent="-419100" algn="l" rtl="0">
              <a:lnSpc>
                <a:spcPct val="100000"/>
              </a:lnSpc>
              <a:spcAft>
                <a:spcPts val="0"/>
              </a:spcAft>
              <a:buSzPct val="100000"/>
              <a:buFont typeface="Arial Narrow"/>
              <a:buChar char="•"/>
            </a:pP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Communicate task force needs, challenges and requests to project team</a:t>
            </a:r>
          </a:p>
          <a:p>
            <a:pPr marL="457200" lvl="0" indent="-419100" algn="l" rtl="0">
              <a:lnSpc>
                <a:spcPct val="100000"/>
              </a:lnSpc>
              <a:spcAft>
                <a:spcPts val="0"/>
              </a:spcAft>
              <a:buSzPct val="100000"/>
              <a:buFont typeface="Arial Narrow"/>
              <a:buChar char="•"/>
            </a:pP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Identify replacement POC if unable to remain in the role</a:t>
            </a:r>
          </a:p>
        </p:txBody>
      </p:sp>
      <p:sp>
        <p:nvSpPr>
          <p:cNvPr id="223" name="Google Shape;223;g22f2f019276_0_102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0899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f2f019276_0_118"/>
          <p:cNvSpPr txBox="1">
            <a:spLocks noGrp="1"/>
          </p:cNvSpPr>
          <p:nvPr>
            <p:ph type="title"/>
          </p:nvPr>
        </p:nvSpPr>
        <p:spPr>
          <a:xfrm>
            <a:off x="380985" y="82814"/>
            <a:ext cx="105156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</a:pPr>
            <a:r>
              <a:rPr lang="en-US" dirty="0"/>
              <a:t>Resources</a:t>
            </a:r>
            <a:endParaRPr dirty="0"/>
          </a:p>
        </p:txBody>
      </p:sp>
      <p:sp>
        <p:nvSpPr>
          <p:cNvPr id="237" name="Google Shape;237;g22f2f019276_0_118"/>
          <p:cNvSpPr txBox="1">
            <a:spLocks noGrp="1"/>
          </p:cNvSpPr>
          <p:nvPr>
            <p:ph type="body" idx="1"/>
          </p:nvPr>
        </p:nvSpPr>
        <p:spPr>
          <a:xfrm>
            <a:off x="380984" y="1459320"/>
            <a:ext cx="11408700" cy="4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b="1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Project Manager:</a:t>
            </a:r>
            <a:endParaRPr sz="2400" b="1" dirty="0"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381000" indent="-342900">
              <a:spcAft>
                <a:spcPts val="1200"/>
              </a:spcAft>
              <a:buSzPct val="100000"/>
            </a:pP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Dawn Skaggs  </a:t>
            </a: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  <a:hlinkClick r:id="rId3"/>
              </a:rPr>
              <a:t>dawn@wid.org</a:t>
            </a: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 </a:t>
            </a:r>
            <a:endParaRPr sz="2400" dirty="0"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1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Task Force Facilitators:</a:t>
            </a:r>
            <a:endParaRPr sz="2400" b="1" dirty="0"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457200" lvl="0" indent="-419100" algn="l" rtl="0">
              <a:lnSpc>
                <a:spcPct val="100000"/>
              </a:lnSpc>
              <a:spcAft>
                <a:spcPts val="0"/>
              </a:spcAft>
              <a:buSzPct val="100000"/>
              <a:buFont typeface="Arial Narrow"/>
              <a:buChar char="•"/>
            </a:pP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Dee Grimm </a:t>
            </a:r>
            <a:r>
              <a:rPr lang="en-US" sz="2400" u="sng" dirty="0">
                <a:solidFill>
                  <a:schemeClr val="hlink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  <a:hlinkClick r:id="rId4"/>
              </a:rPr>
              <a:t>emctrainer@aol.com</a:t>
            </a: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 </a:t>
            </a:r>
            <a:endParaRPr sz="2400" dirty="0"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457200" lvl="0" indent="-419100" algn="l" rtl="0">
              <a:spcAft>
                <a:spcPts val="1200"/>
              </a:spcAft>
              <a:buSzPct val="100000"/>
              <a:buFont typeface="Arial Narrow"/>
              <a:buChar char="•"/>
            </a:pP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Natali Perilo </a:t>
            </a:r>
            <a:r>
              <a:rPr lang="en-US" sz="2400" u="sng" dirty="0">
                <a:solidFill>
                  <a:schemeClr val="hlink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  <a:hlinkClick r:id="rId5"/>
              </a:rPr>
              <a:t>natali@wid.org</a:t>
            </a: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 </a:t>
            </a:r>
            <a:endParaRPr sz="2400" dirty="0"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1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Project Coordinator:</a:t>
            </a:r>
            <a:endParaRPr sz="2400" b="1" dirty="0"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381000" indent="-342900">
              <a:buSzPct val="100000"/>
            </a:pP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Christina Alfaro </a:t>
            </a:r>
            <a:r>
              <a:rPr lang="en-US" sz="2400" dirty="0"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  <a:hlinkClick r:id="rId6"/>
              </a:rPr>
              <a:t>christina@wid.org</a:t>
            </a:r>
            <a:endParaRPr lang="en-US" sz="2400" dirty="0"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</p:txBody>
      </p:sp>
      <p:sp>
        <p:nvSpPr>
          <p:cNvPr id="239" name="Google Shape;239;g22f2f019276_0_118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ctrTitle"/>
          </p:nvPr>
        </p:nvSpPr>
        <p:spPr>
          <a:xfrm>
            <a:off x="2459038" y="3429000"/>
            <a:ext cx="8429095" cy="2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 Narrow"/>
              <a:buNone/>
            </a:pPr>
            <a:r>
              <a:rPr lang="en-US" dirty="0"/>
              <a:t>Questions and Discussion</a:t>
            </a:r>
            <a:endParaRPr dirty="0"/>
          </a:p>
        </p:txBody>
      </p:sp>
      <p:sp>
        <p:nvSpPr>
          <p:cNvPr id="245" name="Google Shape;245;p17"/>
          <p:cNvSpPr txBox="1"/>
          <p:nvPr/>
        </p:nvSpPr>
        <p:spPr>
          <a:xfrm>
            <a:off x="5919788" y="6457950"/>
            <a:ext cx="6272212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World Institute on Disability | </a:t>
            </a:r>
            <a:r>
              <a:rPr lang="en-US" sz="1000" b="0" i="0" u="sng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www.wid.org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| © 2023 WID. All rights reserved.</a:t>
            </a:r>
            <a:endParaRPr sz="10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"/>
              <a:buNone/>
            </a:pPr>
            <a:r>
              <a:rPr lang="en-US" dirty="0"/>
              <a:t>WID</a:t>
            </a:r>
            <a:endParaRPr dirty="0"/>
          </a:p>
        </p:txBody>
      </p:sp>
      <p:sp>
        <p:nvSpPr>
          <p:cNvPr id="109" name="Google Shape;109;p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7A"/>
              </a:buClr>
              <a:buSzPts val="2400"/>
              <a:buNone/>
            </a:pPr>
            <a:r>
              <a:rPr lang="en-US" sz="2400" b="1" dirty="0">
                <a:solidFill>
                  <a:srgbClr val="00487A"/>
                </a:solidFill>
                <a:latin typeface="Verdana"/>
                <a:ea typeface="Verdana"/>
                <a:cs typeface="Verdana"/>
                <a:sym typeface="Verdana"/>
              </a:rPr>
              <a:t>WID Mission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Verdana"/>
                <a:ea typeface="Verdana"/>
                <a:cs typeface="Verdana"/>
                <a:sym typeface="Verdana"/>
              </a:rPr>
              <a:t>To continuously advance the rights and opportunities of more than one billion people with disabilities globally with the design and delivery of whole community solutions.</a:t>
            </a: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00487A"/>
              </a:buClr>
              <a:buSzPts val="2400"/>
              <a:buNone/>
            </a:pPr>
            <a:r>
              <a:rPr lang="en-US" sz="2400" b="1" dirty="0">
                <a:solidFill>
                  <a:srgbClr val="00487A"/>
                </a:solidFill>
                <a:latin typeface="Verdana"/>
                <a:ea typeface="Verdana"/>
                <a:cs typeface="Verdana"/>
                <a:sym typeface="Verdana"/>
              </a:rPr>
              <a:t>Disaster Division Vision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dirty="0">
                <a:latin typeface="Verdana"/>
                <a:ea typeface="Verdana"/>
                <a:cs typeface="Verdana"/>
                <a:sym typeface="Verdana"/>
              </a:rPr>
              <a:t>Global leaders in disability inclusive emergency and disaster preparedness applying lived experience and relevant knowledge to real world challenges.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6" name="Content Placeholder 5" descr="3 WID founders. Ed Roberts a white man with a trach in a wheelchair; Judy Heuman a white woman in a wheelchair; and Joan Leon a white woman in a chair">
            <a:extLst>
              <a:ext uri="{FF2B5EF4-FFF2-40B4-BE49-F238E27FC236}">
                <a16:creationId xmlns:a16="http://schemas.microsoft.com/office/drawing/2014/main" id="{2D4B04C6-EE38-40B3-B011-65C42B918EB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/>
          <a:srcRect l="10000" t="31270" r="16666" b="20747"/>
          <a:stretch/>
        </p:blipFill>
        <p:spPr>
          <a:xfrm>
            <a:off x="6556134" y="2065302"/>
            <a:ext cx="5029681" cy="32909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8ADD52-5B30-46CC-B227-BF58A7DB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380985" y="82814"/>
            <a:ext cx="10515600" cy="105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</a:pPr>
            <a:r>
              <a:rPr lang="en-US" dirty="0"/>
              <a:t>WID Project Team Introductions </a:t>
            </a:r>
            <a:endParaRPr dirty="0"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380984" y="1459320"/>
            <a:ext cx="11408679" cy="450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Dawn Skaggs</a:t>
            </a:r>
            <a:endParaRPr sz="32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0" lvl="0" indent="0" algn="ctr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Christina Alfaro</a:t>
            </a:r>
            <a:endParaRPr sz="32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0" lvl="0" indent="0" algn="ctr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Natali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Perilo</a:t>
            </a:r>
            <a:r>
              <a:rPr lang="en-US" sz="32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 </a:t>
            </a:r>
          </a:p>
          <a:p>
            <a:pPr marL="0" lvl="0" indent="0" algn="ctr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Dee Grimm RN, JD</a:t>
            </a:r>
            <a:endParaRPr sz="32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Arial Narrow"/>
              <a:sym typeface="Arial Narr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394E5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4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f2f019276_0_2"/>
          <p:cNvSpPr txBox="1">
            <a:spLocks noGrp="1"/>
          </p:cNvSpPr>
          <p:nvPr>
            <p:ph type="title"/>
          </p:nvPr>
        </p:nvSpPr>
        <p:spPr>
          <a:xfrm>
            <a:off x="380985" y="82814"/>
            <a:ext cx="105156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</a:pPr>
            <a:r>
              <a:rPr lang="en-US" dirty="0"/>
              <a:t>Participant Introductions </a:t>
            </a:r>
            <a:endParaRPr dirty="0"/>
          </a:p>
        </p:txBody>
      </p:sp>
      <p:sp>
        <p:nvSpPr>
          <p:cNvPr id="95" name="Google Shape;95;g22f2f019276_0_2"/>
          <p:cNvSpPr txBox="1">
            <a:spLocks noGrp="1"/>
          </p:cNvSpPr>
          <p:nvPr>
            <p:ph type="body" idx="1"/>
          </p:nvPr>
        </p:nvSpPr>
        <p:spPr>
          <a:xfrm>
            <a:off x="380984" y="1459320"/>
            <a:ext cx="11408700" cy="4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 Narrow"/>
              <a:buNone/>
            </a:pP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Narrow"/>
                <a:sym typeface="Arial Narrow"/>
              </a:rPr>
              <a:t>Task Force Jurisdiction Participants</a:t>
            </a:r>
            <a:endParaRPr sz="2800" dirty="0">
              <a:solidFill>
                <a:schemeClr val="tx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97" name="Google Shape;97;g22f2f019276_0_2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ctrTitle"/>
          </p:nvPr>
        </p:nvSpPr>
        <p:spPr>
          <a:xfrm>
            <a:off x="1668487" y="2104779"/>
            <a:ext cx="9084600" cy="20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Arial Narrow"/>
              <a:buNone/>
            </a:pPr>
            <a:r>
              <a:rPr lang="en-US" dirty="0"/>
              <a:t>Background and Goals</a:t>
            </a:r>
            <a:endParaRPr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4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762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E8072-B3A9-07F2-F781-4C8DFBBA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Project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D9DF6-B77D-212B-285E-3BE03D03C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People with disabilities are 2 to 4 times more likely to have negative and disproportionately poorer outcomes in disasters, and are least likely to return to their baseline state of health after disasters</a:t>
            </a:r>
          </a:p>
          <a:p>
            <a:r>
              <a:rPr lang="en-US" sz="2200" dirty="0"/>
              <a:t>Marginalized and multiply marginalized populations are documented to have the most significant negative disaster impact, indicating that they have the least amount of resiliency prior to a disaster</a:t>
            </a:r>
          </a:p>
          <a:p>
            <a:r>
              <a:rPr lang="en-US" sz="2200" dirty="0"/>
              <a:t>Systemic and institutional policies exist that are biased and discriminate against certain populations (social determinants of health)</a:t>
            </a:r>
          </a:p>
          <a:p>
            <a:r>
              <a:rPr lang="en-US" sz="2200" dirty="0"/>
              <a:t>Disability crosses all other social and community sectors and is the only bias that has not had significant improvement in the last 15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42FA1-E961-3D94-159D-653BA1DA02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1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E8072-B3A9-07F2-F781-4C8DFBBA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Premise for the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D9DF6-B77D-212B-285E-3BE03D03C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Prejudices, biases or judgmental thinking may affect how resources are allocated and how certain people are treated in disasters</a:t>
            </a:r>
          </a:p>
          <a:p>
            <a:r>
              <a:rPr lang="en-US" sz="2200" dirty="0"/>
              <a:t>Previous experiences and mistrust between marginalized populations make emergency planning and messaging more complex</a:t>
            </a:r>
          </a:p>
          <a:p>
            <a:r>
              <a:rPr lang="en-US" sz="2200" dirty="0"/>
              <a:t>Some populations may require more assistance during disasters to maintain their health and independence that may be insufficient or unavailable</a:t>
            </a:r>
          </a:p>
          <a:p>
            <a:r>
              <a:rPr lang="en-US" sz="2200" dirty="0"/>
              <a:t>All disasters start at the local level, so solutions need to start at the local level</a:t>
            </a:r>
          </a:p>
          <a:p>
            <a:r>
              <a:rPr lang="en-US" sz="2200" dirty="0"/>
              <a:t>Health equity in disasters does not happen in a silo – it is dependent on community partnerships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42FA1-E961-3D94-159D-653BA1DA02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6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ctrTitle"/>
          </p:nvPr>
        </p:nvSpPr>
        <p:spPr>
          <a:xfrm>
            <a:off x="1668487" y="2104779"/>
            <a:ext cx="9084600" cy="20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Arial Narrow"/>
              <a:buNone/>
            </a:pPr>
            <a:r>
              <a:rPr lang="en-US" dirty="0"/>
              <a:t>The Project</a:t>
            </a:r>
            <a:endParaRPr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527392" y="6458325"/>
            <a:ext cx="5594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9404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5D6770"/>
      </a:dk2>
      <a:lt2>
        <a:srgbClr val="E7E6E6"/>
      </a:lt2>
      <a:accent1>
        <a:srgbClr val="900056"/>
      </a:accent1>
      <a:accent2>
        <a:srgbClr val="006198"/>
      </a:accent2>
      <a:accent3>
        <a:srgbClr val="BE531C"/>
      </a:accent3>
      <a:accent4>
        <a:srgbClr val="F0B323"/>
      </a:accent4>
      <a:accent5>
        <a:srgbClr val="E94034"/>
      </a:accent5>
      <a:accent6>
        <a:srgbClr val="672046"/>
      </a:accent6>
      <a:hlink>
        <a:srgbClr val="672046"/>
      </a:hlink>
      <a:folHlink>
        <a:srgbClr val="9000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5810</TotalTime>
  <Words>905</Words>
  <Application>Microsoft Office PowerPoint</Application>
  <PresentationFormat>Widescreen</PresentationFormat>
  <Paragraphs>119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Noto Sans</vt:lpstr>
      <vt:lpstr>Gill Sans MT</vt:lpstr>
      <vt:lpstr>Arial Narrow</vt:lpstr>
      <vt:lpstr>Verdana</vt:lpstr>
      <vt:lpstr>Office Theme</vt:lpstr>
      <vt:lpstr>Public-Private Health Equity Cooperative </vt:lpstr>
      <vt:lpstr>Welcome and Introductions </vt:lpstr>
      <vt:lpstr>WID</vt:lpstr>
      <vt:lpstr>WID Project Team Introductions </vt:lpstr>
      <vt:lpstr>Participant Introductions </vt:lpstr>
      <vt:lpstr>Background and Goals</vt:lpstr>
      <vt:lpstr>Project Background</vt:lpstr>
      <vt:lpstr>Premise for the Project</vt:lpstr>
      <vt:lpstr>The Project</vt:lpstr>
      <vt:lpstr>Project Overview</vt:lpstr>
      <vt:lpstr>Project Objectives</vt:lpstr>
      <vt:lpstr>Project Outcomes for People</vt:lpstr>
      <vt:lpstr>Project Steps</vt:lpstr>
      <vt:lpstr>The Task Force</vt:lpstr>
      <vt:lpstr>Task Force Diversity</vt:lpstr>
      <vt:lpstr>Potential Task Force Make up </vt:lpstr>
      <vt:lpstr>Disability Stakeholder Representation</vt:lpstr>
      <vt:lpstr>The Task Force POC</vt:lpstr>
      <vt:lpstr>Task Force POC Role </vt:lpstr>
      <vt:lpstr>Task Force POC Role Continued</vt:lpstr>
      <vt:lpstr>Resources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Public-Private Health Equity Cooperative Kickoff Presentation</dc:title>
  <dc:creator>World Institute on Disability</dc:creator>
  <cp:lastModifiedBy>moya.shpuntoff</cp:lastModifiedBy>
  <cp:revision>16</cp:revision>
  <dcterms:created xsi:type="dcterms:W3CDTF">2021-12-08T01:55:05Z</dcterms:created>
  <dcterms:modified xsi:type="dcterms:W3CDTF">2023-06-14T01:09:45Z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A0FF42C1-6543-4127-9224-5C8F5D2AD926</vt:lpwstr>
  </property>
  <property fmtid="{D5CDD505-2E9C-101B-9397-08002B2CF9AE}" pid="3" name="ArticulatePath">
    <vt:lpwstr>WID_test</vt:lpwstr>
  </property>
</Properties>
</file>